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34" r:id="rId40"/>
    <p:sldId id="335" r:id="rId41"/>
    <p:sldId id="295" r:id="rId42"/>
    <p:sldId id="296" r:id="rId43"/>
    <p:sldId id="336" r:id="rId44"/>
    <p:sldId id="337" r:id="rId45"/>
    <p:sldId id="298" r:id="rId46"/>
    <p:sldId id="299" r:id="rId47"/>
    <p:sldId id="300" r:id="rId48"/>
    <p:sldId id="338" r:id="rId49"/>
    <p:sldId id="301" r:id="rId50"/>
    <p:sldId id="302" r:id="rId51"/>
    <p:sldId id="303" r:id="rId52"/>
    <p:sldId id="339" r:id="rId53"/>
    <p:sldId id="340" r:id="rId54"/>
    <p:sldId id="305" r:id="rId55"/>
    <p:sldId id="306" r:id="rId56"/>
    <p:sldId id="341" r:id="rId57"/>
    <p:sldId id="307" r:id="rId58"/>
    <p:sldId id="308" r:id="rId59"/>
    <p:sldId id="309" r:id="rId60"/>
    <p:sldId id="310" r:id="rId61"/>
    <p:sldId id="342" r:id="rId62"/>
    <p:sldId id="312" r:id="rId63"/>
    <p:sldId id="347" r:id="rId64"/>
    <p:sldId id="311" r:id="rId65"/>
    <p:sldId id="343" r:id="rId66"/>
    <p:sldId id="344" r:id="rId67"/>
    <p:sldId id="317" r:id="rId68"/>
    <p:sldId id="318" r:id="rId69"/>
    <p:sldId id="319" r:id="rId70"/>
    <p:sldId id="345" r:id="rId71"/>
    <p:sldId id="314" r:id="rId72"/>
    <p:sldId id="315" r:id="rId73"/>
    <p:sldId id="346" r:id="rId74"/>
    <p:sldId id="316" r:id="rId75"/>
    <p:sldId id="320" r:id="rId76"/>
    <p:sldId id="348" r:id="rId77"/>
    <p:sldId id="321" r:id="rId78"/>
    <p:sldId id="322" r:id="rId79"/>
    <p:sldId id="323" r:id="rId80"/>
    <p:sldId id="324" r:id="rId81"/>
    <p:sldId id="325" r:id="rId82"/>
    <p:sldId id="326" r:id="rId83"/>
    <p:sldId id="349" r:id="rId84"/>
    <p:sldId id="350" r:id="rId85"/>
    <p:sldId id="327" r:id="rId86"/>
    <p:sldId id="328" r:id="rId87"/>
    <p:sldId id="329" r:id="rId88"/>
    <p:sldId id="330" r:id="rId89"/>
    <p:sldId id="351" r:id="rId90"/>
    <p:sldId id="331" r:id="rId91"/>
    <p:sldId id="352" r:id="rId92"/>
    <p:sldId id="332" r:id="rId93"/>
    <p:sldId id="353" r:id="rId94"/>
    <p:sldId id="333" r:id="rId9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2"/>
  </p:normalViewPr>
  <p:slideViewPr>
    <p:cSldViewPr snapToGrid="0" snapToObjects="1">
      <p:cViewPr>
        <p:scale>
          <a:sx n="110" d="100"/>
          <a:sy n="110" d="100"/>
        </p:scale>
        <p:origin x="63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1" name="Shape 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9" name="Shape 14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5" name="Shape 15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 name="Shape 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1" name="Shape 18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8" name="Shape 18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5" name="Shape 19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2" name="Shape 20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8" name="Shape 20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17" name="Shape 21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4" name="Shape 2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3" name="Shape 2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59" name="Shape 2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6" name="Shape 2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2" name="Shape 2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5" name="Shape 2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92" name="Shape 2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22" name="Shape 3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37" name="Shape 33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7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 name="Shape 10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766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50" name="Shape 35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56" name="Shape 35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960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019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70" name="Shape 37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76" name="Shape 37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82" name="Shape 38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524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88" name="Shape 38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94" name="Shape 39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00" name="Shape 40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233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75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12" name="Shape 41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18" name="Shape 41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276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24" name="Shape 42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30" name="Shape 43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Shape 44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42" name="Shape 44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4299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54" name="Shape 45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83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48" name="Shape 4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297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0070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84" name="Shape 4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90" name="Shape 49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96" name="Shape 49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1" name="Shape 1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813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Shape 46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66" name="Shape 46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72" name="Shape 4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895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78" name="Shape 47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02" name="Shape 50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6182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08" name="Shape 50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13" name="Shape 5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20" name="Shape 52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26" name="Shape 52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2" name="Shape 53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37" name="Shape 5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741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406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544" name="Shape 54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9" name="Shape 5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0" name="Shape 55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6" name="Shape 55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62" name="Shape 56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32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5" name="Shape 13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7" name="Shape 56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68" name="Shape 56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10206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3" name="Shape 5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74" name="Shape 5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9981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80" name="Shape 58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Component Library</a:t>
            </a:r>
          </a:p>
        </p:txBody>
      </p:sp>
      <p:sp>
        <p:nvSpPr>
          <p:cNvPr id="89" name="Shape 89"/>
          <p:cNvSpPr txBox="1">
            <a:spLocks noGrp="1"/>
          </p:cNvSpPr>
          <p:nvPr>
            <p:ph type="subTitle" idx="1"/>
          </p:nvPr>
        </p:nvSpPr>
        <p:spPr>
          <a:xfrm>
            <a:off x="1524000" y="3602037"/>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User </a:t>
            </a:r>
            <a:r>
              <a:rPr lang="en-US" sz="2400" b="0" i="0" u="none" strike="noStrike" cap="none" dirty="0" smtClean="0">
                <a:solidFill>
                  <a:schemeClr val="dk1"/>
                </a:solidFill>
                <a:latin typeface="Calibri"/>
                <a:ea typeface="Calibri"/>
                <a:cs typeface="Calibri"/>
                <a:sym typeface="Calibri"/>
              </a:rPr>
              <a:t>Manual</a:t>
            </a:r>
          </a:p>
          <a:p>
            <a:pPr marL="0" marR="0" lvl="0" indent="0" algn="ctr" rtl="0">
              <a:lnSpc>
                <a:spcPct val="90000"/>
              </a:lnSpc>
              <a:spcBef>
                <a:spcPts val="0"/>
              </a:spcBef>
              <a:buClr>
                <a:schemeClr val="dk1"/>
              </a:buClr>
              <a:buSzPct val="25000"/>
              <a:buFont typeface="Arial"/>
              <a:buNone/>
            </a:pPr>
            <a:r>
              <a:rPr lang="en-US" sz="1600" dirty="0" smtClean="0"/>
              <a:t>Version 1.0</a:t>
            </a:r>
            <a:endParaRPr lang="en-US" sz="24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260" y="1822209"/>
            <a:ext cx="2247900" cy="736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0" y="254000"/>
            <a:ext cx="12192000" cy="6337467"/>
          </a:xfrm>
          <a:prstGeom prst="rect">
            <a:avLst/>
          </a:prstGeom>
          <a:noFill/>
          <a:ln>
            <a:noFill/>
          </a:ln>
        </p:spPr>
      </p:pic>
      <p:sp>
        <p:nvSpPr>
          <p:cNvPr id="144" name="Shape 144"/>
          <p:cNvSpPr/>
          <p:nvPr/>
        </p:nvSpPr>
        <p:spPr>
          <a:xfrm>
            <a:off x="8118088" y="681637"/>
            <a:ext cx="2687443" cy="613316"/>
          </a:xfrm>
          <a:prstGeom prst="wedgeRoundRectCallout">
            <a:avLst>
              <a:gd name="adj1" fmla="val -81531"/>
              <a:gd name="adj2" fmla="val 7704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Select any Material properties tab and view the respective details of all the materials in search results</a:t>
            </a:r>
          </a:p>
        </p:txBody>
      </p:sp>
      <p:sp>
        <p:nvSpPr>
          <p:cNvPr id="145" name="Shape 145"/>
          <p:cNvSpPr/>
          <p:nvPr/>
        </p:nvSpPr>
        <p:spPr>
          <a:xfrm>
            <a:off x="11012424" y="97536"/>
            <a:ext cx="972683" cy="377951"/>
          </a:xfrm>
          <a:prstGeom prst="wedgeRoundRectCallout">
            <a:avLst>
              <a:gd name="adj1" fmla="val 12270"/>
              <a:gd name="adj2" fmla="val 164142"/>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Filters</a:t>
            </a:r>
          </a:p>
        </p:txBody>
      </p:sp>
      <p:sp>
        <p:nvSpPr>
          <p:cNvPr id="146" name="Shape 146"/>
          <p:cNvSpPr/>
          <p:nvPr/>
        </p:nvSpPr>
        <p:spPr>
          <a:xfrm>
            <a:off x="9607296" y="2502239"/>
            <a:ext cx="2377812" cy="920494"/>
          </a:xfrm>
          <a:prstGeom prst="wedgeRoundRectCallout">
            <a:avLst>
              <a:gd name="adj1" fmla="val 17284"/>
              <a:gd name="adj2" fmla="val -14231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Sorting.</a:t>
            </a:r>
          </a:p>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Search results are sorted default </a:t>
            </a:r>
            <a:r>
              <a:rPr lang="en-US" sz="1200" b="0" i="0" u="none" strike="noStrike" cap="none" dirty="0">
                <a:solidFill>
                  <a:schemeClr val="dk1"/>
                </a:solidFill>
                <a:latin typeface="Calibri"/>
                <a:ea typeface="Calibri"/>
                <a:cs typeface="Calibri"/>
                <a:sym typeface="Calibri"/>
              </a:rPr>
              <a:t>w.r.t</a:t>
            </a:r>
            <a:r>
              <a:rPr lang="en-US" sz="1200" b="0" i="0" u="none" strike="noStrike" cap="none" dirty="0">
                <a:solidFill>
                  <a:schemeClr val="dk1"/>
                </a:solidFill>
                <a:latin typeface="Calibri"/>
                <a:ea typeface="Calibri"/>
                <a:cs typeface="Calibri"/>
                <a:sym typeface="Calibri"/>
              </a:rPr>
              <a:t>. Material name in Ascending order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1056565" y="613316"/>
            <a:ext cx="10321396" cy="5775169"/>
          </a:xfrm>
          <a:prstGeom prst="rect">
            <a:avLst/>
          </a:prstGeom>
          <a:noFill/>
          <a:ln>
            <a:noFill/>
          </a:ln>
        </p:spPr>
      </p:pic>
      <p:sp>
        <p:nvSpPr>
          <p:cNvPr id="152" name="Shape 152"/>
          <p:cNvSpPr txBox="1"/>
          <p:nvPr/>
        </p:nvSpPr>
        <p:spPr>
          <a:xfrm>
            <a:off x="959004" y="256478"/>
            <a:ext cx="3689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solidFill>
                  <a:schemeClr val="dk1"/>
                </a:solidFill>
                <a:latin typeface="Calibri"/>
                <a:ea typeface="Calibri"/>
                <a:cs typeface="Calibri"/>
                <a:sym typeface="Calibri"/>
              </a:rPr>
              <a:t>Filters in Material Search results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a:stretch/>
        </p:blipFill>
        <p:spPr>
          <a:xfrm>
            <a:off x="2408044" y="625810"/>
            <a:ext cx="6256454" cy="5916699"/>
          </a:xfrm>
          <a:prstGeom prst="rect">
            <a:avLst/>
          </a:prstGeom>
          <a:noFill/>
          <a:ln>
            <a:noFill/>
          </a:ln>
        </p:spPr>
      </p:pic>
      <p:sp>
        <p:nvSpPr>
          <p:cNvPr id="158" name="Shape 158"/>
          <p:cNvSpPr txBox="1"/>
          <p:nvPr/>
        </p:nvSpPr>
        <p:spPr>
          <a:xfrm>
            <a:off x="959004" y="256478"/>
            <a:ext cx="304025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Calibri"/>
                <a:ea typeface="Calibri"/>
                <a:cs typeface="Calibri"/>
                <a:sym typeface="Calibri"/>
              </a:rPr>
              <a:t>Sorting Material search 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838200" y="365125"/>
            <a:ext cx="3142785" cy="51582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400" b="0" i="0" u="sng" strike="noStrike" cap="none" dirty="0">
                <a:solidFill>
                  <a:schemeClr val="dk1"/>
                </a:solidFill>
                <a:latin typeface="Calibri"/>
                <a:ea typeface="Calibri"/>
                <a:cs typeface="Calibri"/>
                <a:sym typeface="Calibri"/>
              </a:rPr>
              <a:t>View material details</a:t>
            </a:r>
          </a:p>
        </p:txBody>
      </p:sp>
      <p:sp>
        <p:nvSpPr>
          <p:cNvPr id="164" name="Shape 164"/>
          <p:cNvSpPr txBox="1">
            <a:spLocks noGrp="1"/>
          </p:cNvSpPr>
          <p:nvPr>
            <p:ph type="body" idx="1"/>
          </p:nvPr>
        </p:nvSpPr>
        <p:spPr>
          <a:xfrm>
            <a:off x="838199" y="1011586"/>
            <a:ext cx="10602951" cy="1129447"/>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 to CL and search for the required material using the search bar on the materials homepage. </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Select the required material from search results page.</a:t>
            </a:r>
          </a:p>
          <a:p>
            <a:pPr marL="228600" marR="0" lvl="0" indent="-228600" algn="l" rtl="0">
              <a:lnSpc>
                <a:spcPct val="90000"/>
              </a:lnSpc>
              <a:spcBef>
                <a:spcPts val="1000"/>
              </a:spcBef>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navigates users to Material details page of the specified material.</a:t>
            </a:r>
          </a:p>
        </p:txBody>
      </p:sp>
      <p:pic>
        <p:nvPicPr>
          <p:cNvPr id="165" name="Shape 165"/>
          <p:cNvPicPr preferRelativeResize="0"/>
          <p:nvPr/>
        </p:nvPicPr>
        <p:blipFill rotWithShape="1">
          <a:blip r:embed="rId3">
            <a:alphaModFix/>
          </a:blip>
          <a:srcRect/>
          <a:stretch/>
        </p:blipFill>
        <p:spPr>
          <a:xfrm>
            <a:off x="1538867" y="2030358"/>
            <a:ext cx="9010185" cy="44767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838200" y="145206"/>
            <a:ext cx="5272667" cy="51582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160" b="0" i="0" u="sng" strike="noStrike" cap="none" dirty="0">
                <a:solidFill>
                  <a:schemeClr val="dk1"/>
                </a:solidFill>
                <a:latin typeface="Calibri"/>
                <a:ea typeface="Calibri"/>
                <a:cs typeface="Calibri"/>
                <a:sym typeface="Calibri"/>
              </a:rPr>
              <a:t>View linked files associated with a material:</a:t>
            </a:r>
          </a:p>
        </p:txBody>
      </p:sp>
      <p:sp>
        <p:nvSpPr>
          <p:cNvPr id="171" name="Shape 171"/>
          <p:cNvSpPr txBox="1">
            <a:spLocks noGrp="1"/>
          </p:cNvSpPr>
          <p:nvPr>
            <p:ph type="body" idx="1"/>
          </p:nvPr>
        </p:nvSpPr>
        <p:spPr>
          <a:xfrm>
            <a:off x="838200" y="799920"/>
            <a:ext cx="10602951" cy="502108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 to CL and search for the required material using the search bar on the materials homepage. </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Select the required material from search results page.</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navigates users to Material details page of the specified material.</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Select the required linked file by clicking on the link displayed against the column details. (Ex: Qty. Evaluation method for the below displayed material has a PDF documented with file name MACE001. </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The respective linked document opens up in the next tab and users can </a:t>
            </a:r>
            <a:endParaRPr sz="1600" b="0" i="0" u="none" strike="noStrike" cap="none" dirty="0">
              <a:solidFill>
                <a:schemeClr val="dk1"/>
              </a:solidFill>
              <a:latin typeface="Calibri"/>
              <a:ea typeface="Calibri"/>
              <a:cs typeface="Calibri"/>
              <a:sym typeface="Calibri"/>
            </a:endParaRPr>
          </a:p>
          <a:p>
            <a:pPr lvl="1" indent="-228600">
              <a:spcBef>
                <a:spcPts val="1000"/>
              </a:spcBef>
            </a:pPr>
            <a:r>
              <a:rPr lang="en-US" sz="1600" b="0" i="0" u="none" strike="noStrike" cap="none" dirty="0">
                <a:solidFill>
                  <a:schemeClr val="dk1"/>
                </a:solidFill>
                <a:latin typeface="Calibri"/>
                <a:ea typeface="Calibri"/>
                <a:cs typeface="Calibri"/>
                <a:sym typeface="Calibri"/>
              </a:rPr>
              <a:t>Checklist</a:t>
            </a:r>
            <a:r>
              <a:rPr lang="en-US" sz="2000" b="0" i="0" u="none" strike="noStrike" cap="none" dirty="0">
                <a:solidFill>
                  <a:schemeClr val="dk1"/>
                </a:solidFill>
                <a:latin typeface="Calibri"/>
                <a:ea typeface="Calibri"/>
                <a:cs typeface="Calibri"/>
                <a:sym typeface="Calibri"/>
              </a:rPr>
              <a:t>:</a:t>
            </a:r>
          </a:p>
          <a:p>
            <a:pPr lvl="2" indent="-228600"/>
            <a:r>
              <a:rPr lang="en-US" sz="1100" b="0" i="0" u="none" strike="noStrike" cap="none" dirty="0">
                <a:solidFill>
                  <a:schemeClr val="dk1"/>
                </a:solidFill>
                <a:latin typeface="Calibri"/>
                <a:ea typeface="Calibri"/>
                <a:cs typeface="Calibri"/>
                <a:sym typeface="Calibri"/>
              </a:rPr>
              <a:t>Checklists are templated with the footer and header, and the content of the Checklist is saved as data associated to the respective material.</a:t>
            </a:r>
          </a:p>
          <a:p>
            <a:pPr lvl="2" indent="-228600"/>
            <a:r>
              <a:rPr lang="en-US" sz="1100" b="0" i="0" u="none" strike="noStrike" cap="none" dirty="0">
                <a:solidFill>
                  <a:schemeClr val="dk1"/>
                </a:solidFill>
                <a:latin typeface="Calibri"/>
                <a:ea typeface="Calibri"/>
                <a:cs typeface="Calibri"/>
                <a:sym typeface="Calibri"/>
              </a:rPr>
              <a:t>As of today on CL DB the following checklist templates are setup</a:t>
            </a:r>
          </a:p>
          <a:p>
            <a:pPr lvl="2" indent="-228600"/>
            <a:r>
              <a:rPr lang="en-US" sz="1100" b="0" i="0" u="none" strike="noStrike" cap="none" dirty="0">
                <a:solidFill>
                  <a:schemeClr val="dk1"/>
                </a:solidFill>
                <a:latin typeface="Calibri"/>
                <a:ea typeface="Calibri"/>
                <a:cs typeface="Calibri"/>
                <a:sym typeface="Calibri"/>
              </a:rPr>
              <a:t>Globally:</a:t>
            </a:r>
          </a:p>
          <a:p>
            <a:pPr lvl="3" indent="-228600"/>
            <a:r>
              <a:rPr lang="en-US" sz="1000" b="0" i="0" u="none" strike="noStrike" cap="none" dirty="0">
                <a:solidFill>
                  <a:schemeClr val="dk1"/>
                </a:solidFill>
                <a:latin typeface="Calibri"/>
                <a:ea typeface="Calibri"/>
                <a:cs typeface="Calibri"/>
                <a:sym typeface="Calibri"/>
              </a:rPr>
              <a:t>PO Terms</a:t>
            </a:r>
          </a:p>
          <a:p>
            <a:pPr lvl="3" indent="-228600"/>
            <a:r>
              <a:rPr lang="en-US" sz="1000" b="0" i="0" u="none" strike="noStrike" cap="none" dirty="0">
                <a:solidFill>
                  <a:schemeClr val="dk1"/>
                </a:solidFill>
                <a:latin typeface="Calibri"/>
                <a:ea typeface="Calibri"/>
                <a:cs typeface="Calibri"/>
                <a:sym typeface="Calibri"/>
              </a:rPr>
              <a:t>General Terms</a:t>
            </a:r>
          </a:p>
          <a:p>
            <a:pPr lvl="2" indent="-228600"/>
            <a:r>
              <a:rPr lang="en-US" sz="1100" b="0" i="0" u="none" strike="noStrike" cap="none" dirty="0">
                <a:solidFill>
                  <a:schemeClr val="dk1"/>
                </a:solidFill>
                <a:latin typeface="Calibri"/>
                <a:ea typeface="Calibri"/>
                <a:cs typeface="Calibri"/>
                <a:sym typeface="Calibri"/>
              </a:rPr>
              <a:t>Materials</a:t>
            </a:r>
          </a:p>
          <a:p>
            <a:pPr lvl="3" indent="-228600"/>
            <a:r>
              <a:rPr lang="en-US" sz="1000" b="0" i="0" u="none" strike="noStrike" cap="none" dirty="0">
                <a:solidFill>
                  <a:schemeClr val="dk1"/>
                </a:solidFill>
                <a:latin typeface="Calibri"/>
                <a:ea typeface="Calibri"/>
                <a:cs typeface="Calibri"/>
                <a:sym typeface="Calibri"/>
              </a:rPr>
              <a:t>Inspection Checklist</a:t>
            </a:r>
          </a:p>
          <a:p>
            <a:pPr lvl="3" indent="-228600"/>
            <a:r>
              <a:rPr lang="en-US" sz="1000" b="0" i="0" u="none" strike="noStrike" cap="none" dirty="0">
                <a:solidFill>
                  <a:schemeClr val="dk1"/>
                </a:solidFill>
                <a:latin typeface="Calibri"/>
                <a:ea typeface="Calibri"/>
                <a:cs typeface="Calibri"/>
                <a:sym typeface="Calibri"/>
              </a:rPr>
              <a:t>Specifications </a:t>
            </a:r>
            <a:r>
              <a:rPr lang="en-US" sz="1000" b="0" i="0" u="none" strike="noStrike" cap="none" dirty="0" smtClean="0">
                <a:solidFill>
                  <a:schemeClr val="dk1"/>
                </a:solidFill>
                <a:latin typeface="Calibri"/>
                <a:ea typeface="Calibri"/>
                <a:cs typeface="Calibri"/>
                <a:sym typeface="Calibri"/>
              </a:rPr>
              <a:t>Sheet</a:t>
            </a:r>
            <a:endParaRPr lang="en-US" sz="1400" b="0" i="0" u="none" strike="noStrike" cap="none" dirty="0">
              <a:solidFill>
                <a:schemeClr val="dk1"/>
              </a:solidFill>
              <a:latin typeface="Calibri"/>
              <a:ea typeface="Calibri"/>
              <a:cs typeface="Calibri"/>
              <a:sym typeface="Calibri"/>
            </a:endParaRPr>
          </a:p>
          <a:p>
            <a:pPr lvl="1" indent="-228600">
              <a:spcBef>
                <a:spcPts val="1000"/>
              </a:spcBef>
            </a:pPr>
            <a:r>
              <a:rPr lang="en-US" sz="1600" b="0" i="0" u="none" strike="noStrike" cap="none" dirty="0">
                <a:solidFill>
                  <a:schemeClr val="dk1"/>
                </a:solidFill>
                <a:latin typeface="Calibri"/>
                <a:ea typeface="Calibri"/>
                <a:cs typeface="Calibri"/>
                <a:sym typeface="Calibri"/>
              </a:rPr>
              <a:t>Static files</a:t>
            </a:r>
            <a:r>
              <a:rPr lang="en-US" sz="1600" b="0" i="0" u="none" strike="noStrike" cap="none" dirty="0" smtClean="0">
                <a:solidFill>
                  <a:schemeClr val="dk1"/>
                </a:solidFill>
                <a:latin typeface="Calibri"/>
                <a:ea typeface="Calibri"/>
                <a:cs typeface="Calibri"/>
                <a:sym typeface="Calibri"/>
              </a:rPr>
              <a:t>:</a:t>
            </a:r>
            <a:endParaRPr lang="en-US" sz="2000" b="0" i="0" u="none" strike="noStrike" cap="none" dirty="0" smtClean="0">
              <a:solidFill>
                <a:schemeClr val="dk1"/>
              </a:solidFill>
              <a:latin typeface="Calibri"/>
              <a:ea typeface="Calibri"/>
              <a:cs typeface="Calibri"/>
              <a:sym typeface="Calibri"/>
            </a:endParaRPr>
          </a:p>
          <a:p>
            <a:pPr lvl="2" indent="-228600"/>
            <a:r>
              <a:rPr lang="en-US" sz="1100" dirty="0" smtClean="0"/>
              <a:t>Globally:</a:t>
            </a:r>
            <a:endParaRPr lang="en-US" sz="1100" dirty="0"/>
          </a:p>
          <a:p>
            <a:pPr lvl="3" indent="-228600"/>
            <a:r>
              <a:rPr lang="en-US" sz="1000" dirty="0" smtClean="0"/>
              <a:t>Image</a:t>
            </a:r>
          </a:p>
          <a:p>
            <a:pPr lvl="3" indent="-228600"/>
            <a:r>
              <a:rPr lang="en-US" sz="1000" dirty="0" smtClean="0"/>
              <a:t>Qty. Evaluation Method</a:t>
            </a:r>
          </a:p>
          <a:p>
            <a:pPr lvl="3" indent="-228600"/>
            <a:r>
              <a:rPr lang="en-US" sz="1000" dirty="0" smtClean="0"/>
              <a:t>Storage Method</a:t>
            </a:r>
          </a:p>
          <a:p>
            <a:pPr lvl="3" indent="-228600"/>
            <a:r>
              <a:rPr lang="en-US" sz="1000" dirty="0" smtClean="0"/>
              <a:t>Sampling Method</a:t>
            </a:r>
          </a:p>
          <a:p>
            <a:pPr lvl="3" indent="-228600"/>
            <a:r>
              <a:rPr lang="en-US" sz="1000" dirty="0" smtClean="0"/>
              <a:t>Technical Drawing</a:t>
            </a:r>
          </a:p>
          <a:p>
            <a:pPr lvl="3" indent="-228600"/>
            <a:r>
              <a:rPr lang="en-US" sz="1000" dirty="0" smtClean="0"/>
              <a:t>Maintenance Checklist</a:t>
            </a:r>
          </a:p>
          <a:p>
            <a:pPr lvl="3" indent="-228600"/>
            <a:r>
              <a:rPr lang="en-US" sz="1000" dirty="0"/>
              <a:t>Manufacturer's</a:t>
            </a:r>
            <a:r>
              <a:rPr lang="en-US" sz="600" dirty="0"/>
              <a:t> </a:t>
            </a:r>
            <a:r>
              <a:rPr lang="en-US" sz="1000" dirty="0"/>
              <a:t>Specification</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p:cNvPicPr preferRelativeResize="0"/>
          <p:nvPr/>
        </p:nvPicPr>
        <p:blipFill rotWithShape="1">
          <a:blip r:embed="rId3">
            <a:alphaModFix/>
          </a:blip>
          <a:srcRect/>
          <a:stretch/>
        </p:blipFill>
        <p:spPr>
          <a:xfrm>
            <a:off x="803583" y="779318"/>
            <a:ext cx="10607914" cy="5270597"/>
          </a:xfrm>
          <a:prstGeom prst="rect">
            <a:avLst/>
          </a:prstGeom>
          <a:noFill/>
          <a:ln>
            <a:noFill/>
          </a:ln>
        </p:spPr>
      </p:pic>
      <p:sp>
        <p:nvSpPr>
          <p:cNvPr id="177" name="Shape 177"/>
          <p:cNvSpPr/>
          <p:nvPr/>
        </p:nvSpPr>
        <p:spPr>
          <a:xfrm>
            <a:off x="2922633" y="3258583"/>
            <a:ext cx="2687443" cy="613316"/>
          </a:xfrm>
          <a:prstGeom prst="wedgeRoundRectCallout">
            <a:avLst>
              <a:gd name="adj1" fmla="val -74185"/>
              <a:gd name="adj2" fmla="val 202417"/>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Linked file for respective field</a:t>
            </a:r>
          </a:p>
        </p:txBody>
      </p:sp>
      <p:sp>
        <p:nvSpPr>
          <p:cNvPr id="178" name="Shape 178"/>
          <p:cNvSpPr/>
          <p:nvPr/>
        </p:nvSpPr>
        <p:spPr>
          <a:xfrm>
            <a:off x="4363505" y="3909301"/>
            <a:ext cx="2687443" cy="613316"/>
          </a:xfrm>
          <a:prstGeom prst="wedgeRoundRectCallout">
            <a:avLst>
              <a:gd name="adj1" fmla="val -86558"/>
              <a:gd name="adj2" fmla="val 100764"/>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Linked file for respective field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p:nvPr/>
        </p:nvSpPr>
        <p:spPr>
          <a:xfrm>
            <a:off x="959004" y="256478"/>
            <a:ext cx="1761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Calibri"/>
                <a:ea typeface="Calibri"/>
                <a:cs typeface="Calibri"/>
                <a:sym typeface="Calibri"/>
              </a:rPr>
              <a:t>Sample Checklist</a:t>
            </a:r>
          </a:p>
        </p:txBody>
      </p:sp>
      <p:pic>
        <p:nvPicPr>
          <p:cNvPr id="184" name="Shape 184"/>
          <p:cNvPicPr preferRelativeResize="0"/>
          <p:nvPr/>
        </p:nvPicPr>
        <p:blipFill rotWithShape="1">
          <a:blip r:embed="rId3">
            <a:alphaModFix/>
          </a:blip>
          <a:srcRect/>
          <a:stretch/>
        </p:blipFill>
        <p:spPr>
          <a:xfrm>
            <a:off x="197428" y="1641764"/>
            <a:ext cx="5721927" cy="4291445"/>
          </a:xfrm>
          <a:prstGeom prst="rect">
            <a:avLst/>
          </a:prstGeom>
          <a:noFill/>
          <a:ln>
            <a:noFill/>
          </a:ln>
        </p:spPr>
      </p:pic>
      <p:pic>
        <p:nvPicPr>
          <p:cNvPr id="185" name="Shape 185"/>
          <p:cNvPicPr preferRelativeResize="0"/>
          <p:nvPr/>
        </p:nvPicPr>
        <p:blipFill rotWithShape="1">
          <a:blip r:embed="rId4">
            <a:alphaModFix/>
          </a:blip>
          <a:srcRect/>
          <a:stretch/>
        </p:blipFill>
        <p:spPr>
          <a:xfrm>
            <a:off x="6206121" y="1641764"/>
            <a:ext cx="5985879" cy="43280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p:nvPr/>
        </p:nvSpPr>
        <p:spPr>
          <a:xfrm>
            <a:off x="959004" y="256478"/>
            <a:ext cx="164019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Calibri"/>
                <a:ea typeface="Calibri"/>
                <a:cs typeface="Calibri"/>
                <a:sym typeface="Calibri"/>
              </a:rPr>
              <a:t>Sample PDF file</a:t>
            </a:r>
          </a:p>
        </p:txBody>
      </p:sp>
      <p:pic>
        <p:nvPicPr>
          <p:cNvPr id="191" name="Shape 191"/>
          <p:cNvPicPr preferRelativeResize="0"/>
          <p:nvPr/>
        </p:nvPicPr>
        <p:blipFill rotWithShape="1">
          <a:blip r:embed="rId3">
            <a:alphaModFix/>
          </a:blip>
          <a:srcRect/>
          <a:stretch/>
        </p:blipFill>
        <p:spPr>
          <a:xfrm>
            <a:off x="384808" y="1425909"/>
            <a:ext cx="5669173" cy="4205963"/>
          </a:xfrm>
          <a:prstGeom prst="rect">
            <a:avLst/>
          </a:prstGeom>
          <a:noFill/>
          <a:ln>
            <a:noFill/>
          </a:ln>
        </p:spPr>
      </p:pic>
      <p:pic>
        <p:nvPicPr>
          <p:cNvPr id="192" name="Shape 192"/>
          <p:cNvPicPr preferRelativeResize="0"/>
          <p:nvPr/>
        </p:nvPicPr>
        <p:blipFill rotWithShape="1">
          <a:blip r:embed="rId4">
            <a:alphaModFix/>
          </a:blip>
          <a:srcRect/>
          <a:stretch/>
        </p:blipFill>
        <p:spPr>
          <a:xfrm>
            <a:off x="6351075" y="1584037"/>
            <a:ext cx="5840924" cy="28944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838200" y="365125"/>
            <a:ext cx="3142785" cy="51582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400" b="0" i="0" u="sng" strike="noStrike" cap="none" dirty="0">
                <a:solidFill>
                  <a:schemeClr val="dk1"/>
                </a:solidFill>
                <a:latin typeface="Calibri"/>
                <a:ea typeface="Calibri"/>
                <a:cs typeface="Calibri"/>
                <a:sym typeface="Calibri"/>
              </a:rPr>
              <a:t>View material details</a:t>
            </a:r>
          </a:p>
        </p:txBody>
      </p:sp>
      <p:sp>
        <p:nvSpPr>
          <p:cNvPr id="198" name="Shape 198"/>
          <p:cNvSpPr txBox="1">
            <a:spLocks noGrp="1"/>
          </p:cNvSpPr>
          <p:nvPr>
            <p:ph type="body" idx="1"/>
          </p:nvPr>
        </p:nvSpPr>
        <p:spPr>
          <a:xfrm>
            <a:off x="838199" y="1011586"/>
            <a:ext cx="10602951" cy="1129447"/>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 to CL and search for the required material using the search bar on the materials homepage. </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Select the required material from search results page.</a:t>
            </a:r>
          </a:p>
          <a:p>
            <a:pPr marL="228600" marR="0" lvl="0" indent="-228600" algn="l" rtl="0">
              <a:lnSpc>
                <a:spcPct val="90000"/>
              </a:lnSpc>
              <a:spcBef>
                <a:spcPts val="1000"/>
              </a:spcBef>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navigates users to Material details page of the specified material.</a:t>
            </a:r>
          </a:p>
        </p:txBody>
      </p:sp>
      <p:pic>
        <p:nvPicPr>
          <p:cNvPr id="199" name="Shape 199"/>
          <p:cNvPicPr preferRelativeResize="0"/>
          <p:nvPr/>
        </p:nvPicPr>
        <p:blipFill rotWithShape="1">
          <a:blip r:embed="rId3">
            <a:alphaModFix/>
          </a:blip>
          <a:srcRect/>
          <a:stretch/>
        </p:blipFill>
        <p:spPr>
          <a:xfrm>
            <a:off x="1538867" y="2030358"/>
            <a:ext cx="9010185" cy="44767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Create a material</a:t>
            </a:r>
          </a:p>
        </p:txBody>
      </p:sp>
      <p:sp>
        <p:nvSpPr>
          <p:cNvPr id="205" name="Shape 205"/>
          <p:cNvSpPr txBox="1">
            <a:spLocks noGrp="1"/>
          </p:cNvSpPr>
          <p:nvPr>
            <p:ph type="body" idx="1"/>
          </p:nvPr>
        </p:nvSpPr>
        <p:spPr>
          <a:xfrm>
            <a:off x="838200" y="1825625"/>
            <a:ext cx="10515599" cy="2392807"/>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into CL and navigate to Materials homepage or search results for material</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Click on the ‘+’ at the bottom of the page and application will navigate users to ‘Add new material’ page</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Define which group of material to be created by setting the values at Material level 1 and level 2</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As user selects the material level 2 value, the rest of the properties for the material in the defined group shall load and user can fill in all the details before submitting them</a:t>
            </a:r>
          </a:p>
          <a:p>
            <a:pPr marL="228600" marR="0" lvl="0" indent="-228600" algn="l" rtl="0">
              <a:lnSpc>
                <a:spcPct val="90000"/>
              </a:lnSpc>
              <a:spcBef>
                <a:spcPts val="10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Below are the list of </a:t>
            </a:r>
            <a:r>
              <a:rPr lang="en-US" sz="1600" b="1" i="0" u="sng" strike="noStrike" cap="none" dirty="0">
                <a:solidFill>
                  <a:schemeClr val="dk1"/>
                </a:solidFill>
                <a:latin typeface="Calibri"/>
                <a:ea typeface="Calibri"/>
                <a:cs typeface="Calibri"/>
                <a:sym typeface="Calibri"/>
              </a:rPr>
              <a:t>Mandatory fields</a:t>
            </a:r>
            <a:r>
              <a:rPr lang="en-US" sz="1600" b="0" i="0" u="none" strike="noStrike" cap="none" dirty="0">
                <a:solidFill>
                  <a:schemeClr val="dk1"/>
                </a:solidFill>
                <a:latin typeface="Calibri"/>
                <a:ea typeface="Calibri"/>
                <a:cs typeface="Calibri"/>
                <a:sym typeface="Calibri"/>
              </a:rPr>
              <a:t> user needs to fill to create material:</a:t>
            </a:r>
          </a:p>
          <a:p>
            <a:pPr marL="685800" marR="0" lvl="1" indent="-228600" algn="l" rtl="0">
              <a:lnSpc>
                <a:spcPct val="90000"/>
              </a:lnSpc>
              <a:spcBef>
                <a:spcPts val="500"/>
              </a:spcBef>
              <a:spcAft>
                <a:spcPts val="0"/>
              </a:spcAft>
              <a:buClr>
                <a:schemeClr val="dk1"/>
              </a:buClr>
              <a:buSzPct val="100000"/>
              <a:buFont typeface="Arial"/>
              <a:buChar char="•"/>
            </a:pPr>
            <a:r>
              <a:rPr lang="en-US" sz="1200" b="0" i="0" u="none" strike="noStrike" cap="none" dirty="0">
                <a:solidFill>
                  <a:schemeClr val="dk1"/>
                </a:solidFill>
                <a:latin typeface="Calibri"/>
                <a:ea typeface="Calibri"/>
                <a:cs typeface="Calibri"/>
                <a:sym typeface="Calibri"/>
              </a:rPr>
              <a:t>Material name, Short Description, Unit of Measure, Material Status, Part of eDesign, Generic, Manufactured, Can be used as an Asset?.</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838200" y="389743"/>
            <a:ext cx="10515599" cy="578721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100000"/>
              <a:buNone/>
            </a:pPr>
            <a:r>
              <a:rPr lang="en-US" sz="2800" b="0" i="1" u="sng" strike="noStrike" cap="none" dirty="0" smtClean="0">
                <a:solidFill>
                  <a:schemeClr val="dk1"/>
                </a:solidFill>
                <a:latin typeface="Calibri"/>
                <a:ea typeface="Calibri"/>
                <a:cs typeface="Calibri"/>
                <a:sym typeface="Calibri"/>
              </a:rPr>
              <a:t>Table of Contents:</a:t>
            </a:r>
          </a:p>
          <a:p>
            <a:pPr marL="228600" marR="0" lvl="0" indent="-228600" algn="l" rtl="0">
              <a:lnSpc>
                <a:spcPct val="90000"/>
              </a:lnSpc>
              <a:spcBef>
                <a:spcPts val="0"/>
              </a:spcBef>
              <a:spcAft>
                <a:spcPts val="0"/>
              </a:spcAft>
              <a:buClr>
                <a:schemeClr val="dk1"/>
              </a:buClr>
              <a:buSzPct val="100000"/>
              <a:buFont typeface="Arial"/>
              <a:buChar char="•"/>
            </a:pPr>
            <a:endParaRPr lang="en-US" sz="2800" b="0" i="0" u="none" strike="noStrike" cap="none" dirty="0" smtClean="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smtClean="0">
                <a:solidFill>
                  <a:schemeClr val="dk1"/>
                </a:solidFill>
                <a:latin typeface="Calibri"/>
                <a:ea typeface="Calibri"/>
                <a:cs typeface="Calibri"/>
                <a:sym typeface="Calibri"/>
              </a:rPr>
              <a:t>Introduction</a:t>
            </a:r>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System </a:t>
            </a:r>
            <a:r>
              <a:rPr lang="en-US" sz="2800" b="0" i="0" u="none" strike="noStrike" cap="none" dirty="0" smtClean="0">
                <a:solidFill>
                  <a:schemeClr val="dk1"/>
                </a:solidFill>
                <a:latin typeface="Calibri"/>
                <a:ea typeface="Calibri"/>
                <a:cs typeface="Calibri"/>
                <a:sym typeface="Calibri"/>
              </a:rPr>
              <a:t>Architecture (To be added)</a:t>
            </a:r>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User </a:t>
            </a:r>
            <a:r>
              <a:rPr lang="en-US" sz="2800" b="0" i="0" u="none" strike="noStrike" cap="none" dirty="0" smtClean="0">
                <a:solidFill>
                  <a:schemeClr val="dk1"/>
                </a:solidFill>
                <a:latin typeface="Calibri"/>
                <a:ea typeface="Calibri"/>
                <a:cs typeface="Calibri"/>
                <a:sym typeface="Calibri"/>
              </a:rPr>
              <a:t>Flows</a:t>
            </a:r>
            <a:endParaRPr lang="en-US" sz="28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Materials</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Services</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Rate – Material &amp; Service</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SFGs</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Packages</a:t>
            </a:r>
          </a:p>
          <a:p>
            <a:pPr lvl="1" indent="-228600"/>
            <a:r>
              <a:rPr lang="en-US" dirty="0"/>
              <a:t>Exchange Rates</a:t>
            </a:r>
          </a:p>
          <a:p>
            <a:pPr marL="685800" marR="0" lvl="1" indent="-228600" algn="l" rtl="0">
              <a:lnSpc>
                <a:spcPct val="90000"/>
              </a:lnSpc>
              <a:spcBef>
                <a:spcPts val="500"/>
              </a:spcBef>
              <a:spcAft>
                <a:spcPts val="0"/>
              </a:spcAft>
              <a:buClr>
                <a:schemeClr val="dk1"/>
              </a:buClr>
              <a:buSzPct val="100000"/>
              <a:buFont typeface="Arial"/>
              <a:buChar char="•"/>
            </a:pPr>
            <a:r>
              <a:rPr lang="en-US" sz="2400" b="0" i="0" u="none" strike="noStrike" cap="none" dirty="0" smtClean="0">
                <a:solidFill>
                  <a:schemeClr val="dk1"/>
                </a:solidFill>
                <a:latin typeface="Calibri"/>
                <a:ea typeface="Calibri"/>
                <a:cs typeface="Calibri"/>
                <a:sym typeface="Calibri"/>
              </a:rPr>
              <a:t>Price Book:</a:t>
            </a:r>
            <a:endParaRPr lang="en-US" sz="2400" b="0" i="0" u="none" strike="noStrike" cap="none" dirty="0">
              <a:solidFill>
                <a:schemeClr val="dk1"/>
              </a:solidFill>
              <a:latin typeface="Calibri"/>
              <a:ea typeface="Calibri"/>
              <a:cs typeface="Calibri"/>
              <a:sym typeface="Calibri"/>
            </a:endParaRPr>
          </a:p>
          <a:p>
            <a:pPr marL="1143000" marR="0" lvl="2" indent="-228600" algn="l" rtl="0">
              <a:lnSpc>
                <a:spcPct val="90000"/>
              </a:lnSpc>
              <a:spcBef>
                <a:spcPts val="500"/>
              </a:spcBef>
              <a:spcAft>
                <a:spcPts val="0"/>
              </a:spcAft>
              <a:buClr>
                <a:schemeClr val="dk1"/>
              </a:buClr>
              <a:buSzPct val="100000"/>
              <a:buFont typeface="Arial"/>
              <a:buChar char="•"/>
            </a:pPr>
            <a:r>
              <a:rPr lang="en-US" sz="2000" b="0" i="0" u="none" strike="noStrike" cap="none" dirty="0">
                <a:solidFill>
                  <a:schemeClr val="dk1"/>
                </a:solidFill>
                <a:latin typeface="Calibri"/>
                <a:ea typeface="Calibri"/>
                <a:cs typeface="Calibri"/>
                <a:sym typeface="Calibri"/>
              </a:rPr>
              <a:t>CPR</a:t>
            </a:r>
          </a:p>
          <a:p>
            <a:pPr marL="685800" marR="0" lvl="1" indent="-228600" algn="l" rtl="0">
              <a:lnSpc>
                <a:spcPct val="90000"/>
              </a:lnSpc>
              <a:spcBef>
                <a:spcPts val="500"/>
              </a:spcBef>
              <a:buClr>
                <a:schemeClr val="dk1"/>
              </a:buClr>
              <a:buSzPct val="100000"/>
              <a:buFont typeface="Arial"/>
              <a:buChar char="•"/>
            </a:pPr>
            <a:endParaRPr lang="en-US"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a:stretch/>
        </p:blipFill>
        <p:spPr>
          <a:xfrm>
            <a:off x="1706880" y="140207"/>
            <a:ext cx="9168384" cy="2017775"/>
          </a:xfrm>
          <a:prstGeom prst="rect">
            <a:avLst/>
          </a:prstGeom>
          <a:noFill/>
          <a:ln>
            <a:noFill/>
          </a:ln>
        </p:spPr>
      </p:pic>
      <p:pic>
        <p:nvPicPr>
          <p:cNvPr id="211" name="Shape 211"/>
          <p:cNvPicPr preferRelativeResize="0"/>
          <p:nvPr/>
        </p:nvPicPr>
        <p:blipFill rotWithShape="1">
          <a:blip r:embed="rId4">
            <a:alphaModFix/>
          </a:blip>
          <a:srcRect/>
          <a:stretch/>
        </p:blipFill>
        <p:spPr>
          <a:xfrm>
            <a:off x="1426463" y="2476880"/>
            <a:ext cx="9838944" cy="4350819"/>
          </a:xfrm>
          <a:prstGeom prst="rect">
            <a:avLst/>
          </a:prstGeom>
          <a:noFill/>
          <a:ln>
            <a:noFill/>
          </a:ln>
        </p:spPr>
      </p:pic>
      <p:sp>
        <p:nvSpPr>
          <p:cNvPr id="212" name="Shape 212"/>
          <p:cNvSpPr/>
          <p:nvPr/>
        </p:nvSpPr>
        <p:spPr>
          <a:xfrm>
            <a:off x="6425183" y="1901951"/>
            <a:ext cx="243840" cy="487680"/>
          </a:xfrm>
          <a:prstGeom prst="downArrow">
            <a:avLst>
              <a:gd name="adj1" fmla="val 50000"/>
              <a:gd name="adj2" fmla="val 50000"/>
            </a:avLst>
          </a:prstGeom>
          <a:solidFill>
            <a:schemeClr val="accent1"/>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3" name="Shape 213"/>
          <p:cNvSpPr/>
          <p:nvPr/>
        </p:nvSpPr>
        <p:spPr>
          <a:xfrm>
            <a:off x="5325301" y="9381"/>
            <a:ext cx="2687443" cy="613316"/>
          </a:xfrm>
          <a:prstGeom prst="wedgeRoundRectCallout">
            <a:avLst>
              <a:gd name="adj1" fmla="val -106395"/>
              <a:gd name="adj2" fmla="val 132841"/>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Define Classification level 1 and level 2 for the new material</a:t>
            </a:r>
          </a:p>
        </p:txBody>
      </p:sp>
      <p:sp>
        <p:nvSpPr>
          <p:cNvPr id="214" name="Shape 214"/>
          <p:cNvSpPr/>
          <p:nvPr/>
        </p:nvSpPr>
        <p:spPr>
          <a:xfrm>
            <a:off x="4807142" y="3916917"/>
            <a:ext cx="2687443" cy="613316"/>
          </a:xfrm>
          <a:prstGeom prst="wedgeRoundRectCallout">
            <a:avLst>
              <a:gd name="adj1" fmla="val -106395"/>
              <a:gd name="adj2" fmla="val 132841"/>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Specification properties and rest of the properties will load based on the Material level 2 defined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a:stretch/>
        </p:blipFill>
        <p:spPr>
          <a:xfrm>
            <a:off x="0" y="1003300"/>
            <a:ext cx="12192000" cy="4846200"/>
          </a:xfrm>
          <a:prstGeom prst="rect">
            <a:avLst/>
          </a:prstGeom>
          <a:noFill/>
          <a:ln>
            <a:noFill/>
          </a:ln>
        </p:spPr>
      </p:pic>
      <p:sp>
        <p:nvSpPr>
          <p:cNvPr id="220" name="Shape 220"/>
          <p:cNvSpPr/>
          <p:nvPr/>
        </p:nvSpPr>
        <p:spPr>
          <a:xfrm>
            <a:off x="3313621" y="2048256"/>
            <a:ext cx="2687443" cy="613316"/>
          </a:xfrm>
          <a:prstGeom prst="wedgeRoundRectCallout">
            <a:avLst>
              <a:gd name="adj1" fmla="val -106395"/>
              <a:gd name="adj2" fmla="val 132841"/>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All the mandatory fields are marked with *</a:t>
            </a:r>
          </a:p>
        </p:txBody>
      </p:sp>
      <p:sp>
        <p:nvSpPr>
          <p:cNvPr id="221" name="Shape 221"/>
          <p:cNvSpPr/>
          <p:nvPr/>
        </p:nvSpPr>
        <p:spPr>
          <a:xfrm>
            <a:off x="7009046" y="2124343"/>
            <a:ext cx="2687400" cy="613200"/>
          </a:xfrm>
          <a:prstGeom prst="wedgeRoundRectCallout">
            <a:avLst>
              <a:gd name="adj1" fmla="val -106395"/>
              <a:gd name="adj2" fmla="val 132841"/>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Click on Add to add Image</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Upload or attach files to a material</a:t>
            </a:r>
          </a:p>
        </p:txBody>
      </p:sp>
      <p:sp>
        <p:nvSpPr>
          <p:cNvPr id="3" name="Shape 205"/>
          <p:cNvSpPr txBox="1">
            <a:spLocks noGrp="1"/>
          </p:cNvSpPr>
          <p:nvPr>
            <p:ph type="body" idx="1"/>
          </p:nvPr>
        </p:nvSpPr>
        <p:spPr>
          <a:xfrm>
            <a:off x="838200" y="1825625"/>
            <a:ext cx="10515599" cy="4823531"/>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into CL and navigate to Materials homepage or search results for </a:t>
            </a:r>
            <a:r>
              <a:rPr lang="en-US" sz="1600" b="0" i="0" u="none" strike="noStrike" cap="none" dirty="0" smtClean="0">
                <a:solidFill>
                  <a:schemeClr val="dk1"/>
                </a:solidFill>
                <a:latin typeface="Calibri"/>
                <a:ea typeface="Calibri"/>
                <a:cs typeface="Calibri"/>
                <a:sym typeface="Calibri"/>
              </a:rPr>
              <a:t>material</a:t>
            </a:r>
          </a:p>
          <a:p>
            <a:pPr marL="228600" marR="0" lvl="0" indent="-228600" algn="l" rtl="0">
              <a:lnSpc>
                <a:spcPct val="90000"/>
              </a:lnSpc>
              <a:spcBef>
                <a:spcPts val="0"/>
              </a:spcBef>
              <a:spcAft>
                <a:spcPts val="0"/>
              </a:spcAft>
              <a:buClr>
                <a:schemeClr val="dk1"/>
              </a:buClr>
              <a:buSzPct val="100000"/>
              <a:buFont typeface="Arial"/>
              <a:buChar char="•"/>
            </a:pPr>
            <a:r>
              <a:rPr lang="en-US" sz="1600" dirty="0" smtClean="0"/>
              <a:t>Navigate to Material detail page for the specific material</a:t>
            </a:r>
          </a:p>
          <a:p>
            <a:pPr marL="228600" marR="0" lvl="0" indent="-228600" algn="l" rtl="0">
              <a:lnSpc>
                <a:spcPct val="90000"/>
              </a:lnSpc>
              <a:spcBef>
                <a:spcPts val="0"/>
              </a:spcBef>
              <a:spcAft>
                <a:spcPts val="0"/>
              </a:spcAft>
              <a:buClr>
                <a:schemeClr val="dk1"/>
              </a:buClr>
              <a:buSzPct val="100000"/>
              <a:buFont typeface="Arial"/>
              <a:buChar char="•"/>
            </a:pPr>
            <a:r>
              <a:rPr lang="en-US" sz="1600" dirty="0" smtClean="0"/>
              <a:t>Select ‘Edit'</a:t>
            </a:r>
            <a:r>
              <a:rPr lang="en-US" sz="1600" dirty="0"/>
              <a:t> </a:t>
            </a:r>
            <a:r>
              <a:rPr lang="en-US" sz="1600" dirty="0" smtClean="0"/>
              <a:t>and </a:t>
            </a:r>
            <a:r>
              <a:rPr lang="en-US" sz="1600" b="0" i="0" u="none" strike="noStrike" cap="none" dirty="0" smtClean="0">
                <a:solidFill>
                  <a:schemeClr val="dk1"/>
                </a:solidFill>
                <a:latin typeface="Calibri"/>
                <a:ea typeface="Calibri"/>
                <a:cs typeface="Calibri"/>
                <a:sym typeface="Calibri"/>
              </a:rPr>
              <a:t>Navigate to the specific property for which a file needs to be uploaded/attaches</a:t>
            </a:r>
          </a:p>
          <a:p>
            <a:pPr lvl="1" indent="-228600">
              <a:spcBef>
                <a:spcPts val="0"/>
              </a:spcBef>
            </a:pPr>
            <a:r>
              <a:rPr lang="en-US" sz="1600" dirty="0" smtClean="0"/>
              <a:t>If there is no file already linked you will find ‘Add’ button next to that material property</a:t>
            </a:r>
          </a:p>
          <a:p>
            <a:pPr lvl="1" indent="-228600">
              <a:spcBef>
                <a:spcPts val="0"/>
              </a:spcBef>
            </a:pPr>
            <a:r>
              <a:rPr lang="en-US" sz="1600" b="0" i="0" u="none" strike="noStrike" cap="none" dirty="0" smtClean="0">
                <a:solidFill>
                  <a:schemeClr val="dk1"/>
                </a:solidFill>
                <a:sym typeface="Calibri"/>
              </a:rPr>
              <a:t>If there is a file already linked and only one file at a time is allowed in that property you will find a delink button for that file where you can delink that existing file and ‘Add’ another.</a:t>
            </a:r>
            <a:endParaRPr lang="en-US" sz="1200" b="0" i="0" u="none" strike="noStrike" cap="none" dirty="0" smtClean="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ct val="100000"/>
              <a:buFont typeface="Arial"/>
              <a:buChar char="•"/>
            </a:pPr>
            <a:r>
              <a:rPr lang="en-US" sz="1600" dirty="0" smtClean="0"/>
              <a:t>Click on ‘Add’ </a:t>
            </a:r>
          </a:p>
          <a:p>
            <a:pPr lvl="1" indent="-228600">
              <a:spcBef>
                <a:spcPts val="0"/>
              </a:spcBef>
            </a:pPr>
            <a:r>
              <a:rPr lang="en-US" sz="1600" b="0" i="0" u="none" strike="noStrike" cap="none" dirty="0" smtClean="0">
                <a:solidFill>
                  <a:schemeClr val="dk1"/>
                </a:solidFill>
                <a:latin typeface="Calibri"/>
                <a:ea typeface="Calibri"/>
                <a:cs typeface="Calibri"/>
                <a:sym typeface="Calibri"/>
              </a:rPr>
              <a:t>User can either upload a new file</a:t>
            </a:r>
            <a:endParaRPr lang="en-US" b="0" i="0" u="none" strike="noStrike" cap="none" dirty="0" smtClean="0">
              <a:solidFill>
                <a:schemeClr val="dk1"/>
              </a:solidFill>
              <a:latin typeface="Calibri"/>
              <a:ea typeface="Calibri"/>
              <a:cs typeface="Calibri"/>
              <a:sym typeface="Calibri"/>
            </a:endParaRPr>
          </a:p>
          <a:p>
            <a:pPr lvl="2" indent="-228600">
              <a:spcBef>
                <a:spcPts val="0"/>
              </a:spcBef>
            </a:pPr>
            <a:r>
              <a:rPr lang="en-US" sz="1200" b="0" i="0" u="none" strike="noStrike" cap="none" dirty="0" smtClean="0">
                <a:solidFill>
                  <a:schemeClr val="dk1"/>
                </a:solidFill>
                <a:sym typeface="Calibri"/>
              </a:rPr>
              <a:t>Select ‘Browse’ from the local system drive and upload the file as needed</a:t>
            </a:r>
          </a:p>
          <a:p>
            <a:pPr lvl="2" indent="-228600">
              <a:spcBef>
                <a:spcPts val="0"/>
              </a:spcBef>
            </a:pPr>
            <a:r>
              <a:rPr lang="en-US" sz="1200" dirty="0" smtClean="0"/>
              <a:t>System will warn the user if the file they are trying to upload is not of valid format</a:t>
            </a:r>
            <a:endParaRPr lang="en-US" sz="1200" b="0" i="0" u="none" strike="noStrike" cap="none" dirty="0" smtClean="0">
              <a:solidFill>
                <a:schemeClr val="dk1"/>
              </a:solidFill>
              <a:sym typeface="Calibri"/>
            </a:endParaRPr>
          </a:p>
          <a:p>
            <a:pPr lvl="1" indent="-228600">
              <a:spcBef>
                <a:spcPts val="0"/>
              </a:spcBef>
            </a:pPr>
            <a:r>
              <a:rPr lang="en-US" sz="1600" dirty="0" smtClean="0"/>
              <a:t>Search for an existing file and link it to the material</a:t>
            </a:r>
          </a:p>
          <a:p>
            <a:pPr lvl="2" indent="-228600">
              <a:spcBef>
                <a:spcPts val="0"/>
              </a:spcBef>
            </a:pPr>
            <a:r>
              <a:rPr lang="en-US" sz="1200" dirty="0" smtClean="0"/>
              <a:t>User can search an existing file based on the other material for which the file is linked. </a:t>
            </a:r>
          </a:p>
          <a:p>
            <a:pPr lvl="2" indent="-228600">
              <a:spcBef>
                <a:spcPts val="0"/>
              </a:spcBef>
            </a:pPr>
            <a:r>
              <a:rPr lang="en-US" sz="1200" b="0" i="0" u="none" strike="noStrike" cap="none" dirty="0" smtClean="0">
                <a:solidFill>
                  <a:schemeClr val="dk1"/>
                </a:solidFill>
                <a:sym typeface="Calibri"/>
              </a:rPr>
              <a:t>Search can be done with Material name/code</a:t>
            </a:r>
          </a:p>
          <a:p>
            <a:pPr lvl="2" indent="-228600">
              <a:spcBef>
                <a:spcPts val="0"/>
              </a:spcBef>
            </a:pPr>
            <a:r>
              <a:rPr lang="en-US" sz="1050" b="0" i="0" u="none" strike="noStrike" cap="none" dirty="0" smtClean="0">
                <a:solidFill>
                  <a:schemeClr val="dk1"/>
                </a:solidFill>
                <a:latin typeface="Calibri"/>
                <a:ea typeface="Calibri"/>
                <a:cs typeface="Calibri"/>
                <a:sym typeface="Calibri"/>
              </a:rPr>
              <a:t>Against the search results ‘Link’ button supports users to select the right file they wish to link</a:t>
            </a:r>
          </a:p>
          <a:p>
            <a:pPr lvl="2" indent="-228600">
              <a:spcBef>
                <a:spcPts val="0"/>
              </a:spcBef>
            </a:pPr>
            <a:r>
              <a:rPr lang="en-US" sz="1050" dirty="0" smtClean="0"/>
              <a:t>In the process users can actually select the file link and view the file on the next tab/window to determine the right file.</a:t>
            </a:r>
            <a:endParaRPr lang="en-US" sz="105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endParaRPr lang="en-US" sz="12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52400" y="287868"/>
            <a:ext cx="11483076" cy="4728800"/>
          </a:xfrm>
          <a:prstGeom prst="rect">
            <a:avLst/>
          </a:prstGeom>
          <a:noFill/>
          <a:ln>
            <a:noFill/>
          </a:ln>
        </p:spPr>
      </p:pic>
      <p:pic>
        <p:nvPicPr>
          <p:cNvPr id="233" name="Shape 233"/>
          <p:cNvPicPr preferRelativeResize="0"/>
          <p:nvPr/>
        </p:nvPicPr>
        <p:blipFill>
          <a:blip r:embed="rId4">
            <a:alphaModFix/>
          </a:blip>
          <a:stretch>
            <a:fillRect/>
          </a:stretch>
        </p:blipFill>
        <p:spPr>
          <a:xfrm>
            <a:off x="5108451" y="789168"/>
            <a:ext cx="6920898" cy="5550598"/>
          </a:xfrm>
          <a:prstGeom prst="rect">
            <a:avLst/>
          </a:prstGeom>
          <a:noFill/>
          <a:ln>
            <a:noFill/>
          </a:ln>
        </p:spPr>
      </p:pic>
      <p:sp>
        <p:nvSpPr>
          <p:cNvPr id="234" name="Shape 234"/>
          <p:cNvSpPr/>
          <p:nvPr/>
        </p:nvSpPr>
        <p:spPr>
          <a:xfrm>
            <a:off x="2006196" y="1712386"/>
            <a:ext cx="2687400" cy="613200"/>
          </a:xfrm>
          <a:prstGeom prst="wedgeRoundRectCallout">
            <a:avLst>
              <a:gd name="adj1" fmla="val 33782"/>
              <a:gd name="adj2" fmla="val 16648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Click on Add  File</a:t>
            </a:r>
          </a:p>
          <a:p>
            <a:pPr marL="0" marR="0" lvl="0" indent="0" algn="ctr" rtl="0">
              <a:spcBef>
                <a:spcPts val="0"/>
              </a:spcBef>
              <a:buNone/>
            </a:pPr>
            <a:endParaRPr sz="1200">
              <a:solidFill>
                <a:schemeClr val="dk1"/>
              </a:solidFill>
              <a:latin typeface="Calibri"/>
              <a:ea typeface="Calibri"/>
              <a:cs typeface="Calibri"/>
              <a:sym typeface="Calibri"/>
            </a:endParaRPr>
          </a:p>
        </p:txBody>
      </p:sp>
      <p:sp>
        <p:nvSpPr>
          <p:cNvPr id="235" name="Shape 235"/>
          <p:cNvSpPr/>
          <p:nvPr/>
        </p:nvSpPr>
        <p:spPr>
          <a:xfrm>
            <a:off x="7936946" y="481036"/>
            <a:ext cx="2687400" cy="613200"/>
          </a:xfrm>
          <a:prstGeom prst="wedgeRoundRectCallout">
            <a:avLst>
              <a:gd name="adj1" fmla="val 33782"/>
              <a:gd name="adj2" fmla="val 16648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On the pop-up , Browse and add a new File</a:t>
            </a:r>
          </a:p>
          <a:p>
            <a:pPr marL="0" marR="0" lvl="0" indent="0" algn="ctr" rtl="0">
              <a:spcBef>
                <a:spcPts val="0"/>
              </a:spcBef>
              <a:buNone/>
            </a:pPr>
            <a:endParaRPr sz="1200">
              <a:solidFill>
                <a:schemeClr val="dk1"/>
              </a:solidFill>
              <a:latin typeface="Calibri"/>
              <a:ea typeface="Calibri"/>
              <a:cs typeface="Calibri"/>
              <a:sym typeface="Calibri"/>
            </a:endParaRPr>
          </a:p>
        </p:txBody>
      </p:sp>
      <p:sp>
        <p:nvSpPr>
          <p:cNvPr id="236" name="Shape 236"/>
          <p:cNvSpPr/>
          <p:nvPr/>
        </p:nvSpPr>
        <p:spPr>
          <a:xfrm>
            <a:off x="8515096" y="2345661"/>
            <a:ext cx="2687400" cy="613200"/>
          </a:xfrm>
          <a:prstGeom prst="wedgeRoundRectCallout">
            <a:avLst>
              <a:gd name="adj1" fmla="val 33782"/>
              <a:gd name="adj2" fmla="val 16648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Or, Link any of the existing File</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Update a material details</a:t>
            </a:r>
          </a:p>
        </p:txBody>
      </p:sp>
      <p:sp>
        <p:nvSpPr>
          <p:cNvPr id="242" name="Shape 242"/>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sz="1600" dirty="0"/>
              <a:t>Log into CL and navigate to Materials homepage or search results for material</a:t>
            </a:r>
          </a:p>
          <a:p>
            <a:pPr lvl="0" indent="-228600">
              <a:spcBef>
                <a:spcPts val="0"/>
              </a:spcBef>
            </a:pPr>
            <a:r>
              <a:rPr lang="en-US" sz="1600" dirty="0"/>
              <a:t>Navigate to Material detail page for the </a:t>
            </a:r>
            <a:r>
              <a:rPr lang="en-US" sz="1600" dirty="0" smtClean="0"/>
              <a:t>specific material</a:t>
            </a:r>
          </a:p>
          <a:p>
            <a:pPr lvl="0" indent="-228600">
              <a:spcBef>
                <a:spcPts val="0"/>
              </a:spcBef>
            </a:pPr>
            <a:r>
              <a:rPr lang="en-US" sz="1600" b="0" i="0" u="none" strike="noStrike" cap="none" dirty="0" smtClean="0">
                <a:solidFill>
                  <a:schemeClr val="dk1"/>
                </a:solidFill>
                <a:sym typeface="Calibri"/>
              </a:rPr>
              <a:t>Select ’Edit’ on the top right corner of the page</a:t>
            </a:r>
          </a:p>
          <a:p>
            <a:pPr lvl="0" indent="-228600">
              <a:spcBef>
                <a:spcPts val="0"/>
              </a:spcBef>
            </a:pPr>
            <a:r>
              <a:rPr lang="en-US" sz="1600" dirty="0" smtClean="0"/>
              <a:t>View all the material properties in editable fashion</a:t>
            </a:r>
          </a:p>
          <a:p>
            <a:pPr lvl="0" indent="-228600">
              <a:spcBef>
                <a:spcPts val="0"/>
              </a:spcBef>
            </a:pPr>
            <a:r>
              <a:rPr lang="en-US" sz="1600" b="0" i="0" u="none" strike="noStrike" cap="none" dirty="0" smtClean="0">
                <a:solidFill>
                  <a:schemeClr val="dk1"/>
                </a:solidFill>
                <a:sym typeface="Calibri"/>
              </a:rPr>
              <a:t>Users can update the required details except for the non-editable fields values like: Material code, System logs, Last Purchase Rate and Wt. Avg. Purchase Rate</a:t>
            </a:r>
          </a:p>
          <a:p>
            <a:pPr lvl="0" indent="-228600">
              <a:spcBef>
                <a:spcPts val="0"/>
              </a:spcBef>
            </a:pPr>
            <a:r>
              <a:rPr lang="en-US" sz="1600" b="0" i="0" u="none" strike="noStrike" cap="none" dirty="0" smtClean="0">
                <a:solidFill>
                  <a:schemeClr val="dk1"/>
                </a:solidFill>
                <a:sym typeface="Calibri"/>
              </a:rPr>
              <a:t>User should ’Update’ after makes the required changes to persist the changes onto the CL DB</a:t>
            </a:r>
            <a:endParaRPr sz="1600" b="0" i="0" u="none" strike="noStrike" cap="none" dirty="0">
              <a:solidFill>
                <a:schemeClr val="dk1"/>
              </a:solidFill>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Shape 247"/>
          <p:cNvPicPr preferRelativeResize="0"/>
          <p:nvPr/>
        </p:nvPicPr>
        <p:blipFill>
          <a:blip r:embed="rId3">
            <a:alphaModFix/>
          </a:blip>
          <a:stretch>
            <a:fillRect/>
          </a:stretch>
        </p:blipFill>
        <p:spPr>
          <a:xfrm>
            <a:off x="152400" y="136850"/>
            <a:ext cx="11887201" cy="2583083"/>
          </a:xfrm>
          <a:prstGeom prst="rect">
            <a:avLst/>
          </a:prstGeom>
          <a:noFill/>
          <a:ln>
            <a:noFill/>
          </a:ln>
        </p:spPr>
      </p:pic>
      <p:sp>
        <p:nvSpPr>
          <p:cNvPr id="248" name="Shape 248"/>
          <p:cNvSpPr/>
          <p:nvPr/>
        </p:nvSpPr>
        <p:spPr>
          <a:xfrm>
            <a:off x="7131346" y="243293"/>
            <a:ext cx="2687400" cy="613200"/>
          </a:xfrm>
          <a:prstGeom prst="wedgeRoundRectCallout">
            <a:avLst>
              <a:gd name="adj1" fmla="val 65443"/>
              <a:gd name="adj2" fmla="val 8143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Click on ‘EDIT’ to update material details </a:t>
            </a:r>
          </a:p>
          <a:p>
            <a:pPr marL="0" marR="0" lvl="0" indent="0" algn="ctr" rtl="0">
              <a:spcBef>
                <a:spcPts val="0"/>
              </a:spcBef>
              <a:buNone/>
            </a:pPr>
            <a:endParaRPr sz="1200">
              <a:solidFill>
                <a:schemeClr val="dk1"/>
              </a:solidFill>
              <a:latin typeface="Calibri"/>
              <a:ea typeface="Calibri"/>
              <a:cs typeface="Calibri"/>
              <a:sym typeface="Calibri"/>
            </a:endParaRPr>
          </a:p>
        </p:txBody>
      </p:sp>
      <p:pic>
        <p:nvPicPr>
          <p:cNvPr id="249" name="Shape 249"/>
          <p:cNvPicPr preferRelativeResize="0"/>
          <p:nvPr/>
        </p:nvPicPr>
        <p:blipFill>
          <a:blip r:embed="rId4">
            <a:alphaModFix/>
          </a:blip>
          <a:stretch>
            <a:fillRect/>
          </a:stretch>
        </p:blipFill>
        <p:spPr>
          <a:xfrm>
            <a:off x="152399" y="3024725"/>
            <a:ext cx="11887203" cy="3833276"/>
          </a:xfrm>
          <a:prstGeom prst="rect">
            <a:avLst/>
          </a:prstGeom>
          <a:noFill/>
          <a:ln>
            <a:noFill/>
          </a:ln>
        </p:spPr>
      </p:pic>
      <p:sp>
        <p:nvSpPr>
          <p:cNvPr id="250" name="Shape 250"/>
          <p:cNvSpPr/>
          <p:nvPr/>
        </p:nvSpPr>
        <p:spPr>
          <a:xfrm>
            <a:off x="5687096" y="5702643"/>
            <a:ext cx="2687400" cy="613200"/>
          </a:xfrm>
          <a:prstGeom prst="wedgeRoundRectCallout">
            <a:avLst>
              <a:gd name="adj1" fmla="val 65443"/>
              <a:gd name="adj2" fmla="val 8143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Edit Material details and ‘UPDATE’</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Define Asset properties for a material</a:t>
            </a:r>
          </a:p>
        </p:txBody>
      </p:sp>
      <p:sp>
        <p:nvSpPr>
          <p:cNvPr id="256" name="Shape 256"/>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sz="1600" dirty="0"/>
              <a:t>Log into CL and navigate to Materials homepage or search results for material</a:t>
            </a:r>
          </a:p>
          <a:p>
            <a:pPr lvl="0" indent="-228600">
              <a:spcBef>
                <a:spcPts val="0"/>
              </a:spcBef>
            </a:pPr>
            <a:r>
              <a:rPr lang="en-US" sz="1600" dirty="0"/>
              <a:t>Navigate to Material detail page for the specific </a:t>
            </a:r>
            <a:r>
              <a:rPr lang="en-US" sz="1600" dirty="0" smtClean="0"/>
              <a:t>material or Navigate user to a Create new material page</a:t>
            </a:r>
          </a:p>
          <a:p>
            <a:pPr lvl="0" indent="-228600">
              <a:spcBef>
                <a:spcPts val="0"/>
              </a:spcBef>
            </a:pPr>
            <a:r>
              <a:rPr lang="en-US" sz="1600" b="0" i="0" u="none" strike="noStrike" cap="none" dirty="0" smtClean="0">
                <a:solidFill>
                  <a:schemeClr val="dk1"/>
                </a:solidFill>
                <a:latin typeface="Calibri"/>
                <a:ea typeface="Calibri"/>
                <a:cs typeface="Calibri"/>
                <a:sym typeface="Calibri"/>
              </a:rPr>
              <a:t>Define a material as an Asset:</a:t>
            </a:r>
          </a:p>
          <a:p>
            <a:pPr lvl="1" indent="-228600">
              <a:spcBef>
                <a:spcPts val="0"/>
              </a:spcBef>
            </a:pPr>
            <a:r>
              <a:rPr lang="en-US" sz="1600" dirty="0" smtClean="0"/>
              <a:t>Choose ‘Can be used as an Asset’ -&gt; Yes</a:t>
            </a:r>
          </a:p>
          <a:p>
            <a:pPr lvl="1" indent="-228600">
              <a:spcBef>
                <a:spcPts val="0"/>
              </a:spcBef>
            </a:pPr>
            <a:r>
              <a:rPr lang="en-US" sz="1600" b="0" i="0" u="none" strike="noStrike" cap="none" dirty="0" smtClean="0">
                <a:solidFill>
                  <a:schemeClr val="dk1"/>
                </a:solidFill>
                <a:sym typeface="Calibri"/>
              </a:rPr>
              <a:t>Accordingly all the Asset properties that a material can be defined with will be displayed at the end of the page under ‘Maintenance’ header</a:t>
            </a:r>
          </a:p>
          <a:p>
            <a:pPr lvl="1" indent="-228600">
              <a:spcBef>
                <a:spcPts val="0"/>
              </a:spcBef>
            </a:pPr>
            <a:r>
              <a:rPr lang="en-US" sz="1600" dirty="0" smtClean="0"/>
              <a:t>User can update the Maintenance properties as required and submit/save changes made to the material details</a:t>
            </a:r>
          </a:p>
          <a:p>
            <a:pPr lvl="1" indent="-228600">
              <a:spcBef>
                <a:spcPts val="0"/>
              </a:spcBef>
            </a:pPr>
            <a:endParaRPr sz="1600" b="0" i="0" u="none" strike="noStrike" cap="none">
              <a:solidFill>
                <a:schemeClr val="dk1"/>
              </a:solidFill>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0" y="289275"/>
            <a:ext cx="11887203" cy="5701516"/>
          </a:xfrm>
          <a:prstGeom prst="rect">
            <a:avLst/>
          </a:prstGeom>
          <a:noFill/>
          <a:ln>
            <a:noFill/>
          </a:ln>
        </p:spPr>
      </p:pic>
      <p:sp>
        <p:nvSpPr>
          <p:cNvPr id="262" name="Shape 262"/>
          <p:cNvSpPr/>
          <p:nvPr/>
        </p:nvSpPr>
        <p:spPr>
          <a:xfrm>
            <a:off x="1991646" y="1110043"/>
            <a:ext cx="2687400" cy="613200"/>
          </a:xfrm>
          <a:prstGeom prst="wedgeRoundRectCallout">
            <a:avLst>
              <a:gd name="adj1" fmla="val -74883"/>
              <a:gd name="adj2" fmla="val 14342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During Material Create, Choose ’Can be Used as an Asset’ as ‘Yes’’</a:t>
            </a:r>
          </a:p>
          <a:p>
            <a:pPr marL="0" marR="0" lvl="0" indent="0" algn="ctr" rtl="0">
              <a:spcBef>
                <a:spcPts val="0"/>
              </a:spcBef>
              <a:buNone/>
            </a:pPr>
            <a:endParaRPr sz="1200">
              <a:solidFill>
                <a:schemeClr val="dk1"/>
              </a:solidFill>
              <a:latin typeface="Calibri"/>
              <a:ea typeface="Calibri"/>
              <a:cs typeface="Calibri"/>
              <a:sym typeface="Calibri"/>
            </a:endParaRPr>
          </a:p>
        </p:txBody>
      </p:sp>
      <p:sp>
        <p:nvSpPr>
          <p:cNvPr id="263" name="Shape 263"/>
          <p:cNvSpPr/>
          <p:nvPr/>
        </p:nvSpPr>
        <p:spPr>
          <a:xfrm>
            <a:off x="2919571" y="3122393"/>
            <a:ext cx="2687400" cy="613199"/>
          </a:xfrm>
          <a:prstGeom prst="wedgeRoundRectCallout">
            <a:avLst>
              <a:gd name="adj1" fmla="val -74883"/>
              <a:gd name="adj2" fmla="val 14342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Add Maintenance properties</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View Brands associated with a material</a:t>
            </a:r>
          </a:p>
        </p:txBody>
      </p:sp>
      <p:sp>
        <p:nvSpPr>
          <p:cNvPr id="269" name="Shape 26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Materials homepage or search results for material</a:t>
            </a:r>
          </a:p>
          <a:p>
            <a:pPr lvl="0" indent="-228600">
              <a:spcBef>
                <a:spcPts val="0"/>
              </a:spcBef>
              <a:buClr>
                <a:srgbClr val="000000"/>
              </a:buClr>
            </a:pPr>
            <a:r>
              <a:rPr lang="en-US" sz="1600" dirty="0">
                <a:solidFill>
                  <a:srgbClr val="000000"/>
                </a:solidFill>
              </a:rPr>
              <a:t>Navigate to Material detail page for the specific </a:t>
            </a:r>
            <a:r>
              <a:rPr lang="en-US" sz="1600" dirty="0" smtClean="0">
                <a:solidFill>
                  <a:srgbClr val="000000"/>
                </a:solidFill>
              </a:rPr>
              <a:t>material</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Under the Purchase section -&gt; ‘Associated Brands’ will capture all the Brands in which the material is available.</a:t>
            </a:r>
          </a:p>
          <a:p>
            <a:pPr lvl="0" indent="-228600">
              <a:spcBef>
                <a:spcPts val="0"/>
              </a:spcBef>
              <a:buClr>
                <a:srgbClr val="000000"/>
              </a:buClr>
            </a:pPr>
            <a:r>
              <a:rPr lang="en-US" sz="1600" dirty="0" smtClean="0">
                <a:solidFill>
                  <a:srgbClr val="000000"/>
                </a:solidFill>
              </a:rPr>
              <a:t>All the Brands are displayed as links and selecting any one of them will navigate use to the ‘Associated Brands’ page</a:t>
            </a:r>
          </a:p>
          <a:p>
            <a:pPr lvl="0" indent="-228600">
              <a:spcBef>
                <a:spcPts val="0"/>
              </a:spcBef>
              <a:buClr>
                <a:srgbClr val="000000"/>
              </a:buClr>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152400" y="152400"/>
            <a:ext cx="11887200" cy="5764249"/>
          </a:xfrm>
          <a:prstGeom prst="rect">
            <a:avLst/>
          </a:prstGeom>
          <a:noFill/>
          <a:ln>
            <a:noFill/>
          </a:ln>
        </p:spPr>
      </p:pic>
      <p:sp>
        <p:nvSpPr>
          <p:cNvPr id="275" name="Shape 275"/>
          <p:cNvSpPr/>
          <p:nvPr/>
        </p:nvSpPr>
        <p:spPr>
          <a:xfrm>
            <a:off x="3208471" y="4045193"/>
            <a:ext cx="2687400" cy="613200"/>
          </a:xfrm>
          <a:prstGeom prst="wedgeRoundRectCallout">
            <a:avLst>
              <a:gd name="adj1" fmla="val -46603"/>
              <a:gd name="adj2" fmla="val 18304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 Select Associated Brand</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838200" y="-98171"/>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Introduction</a:t>
            </a:r>
          </a:p>
        </p:txBody>
      </p:sp>
      <p:sp>
        <p:nvSpPr>
          <p:cNvPr id="100" name="Shape 100"/>
          <p:cNvSpPr txBox="1">
            <a:spLocks noGrp="1"/>
          </p:cNvSpPr>
          <p:nvPr>
            <p:ph type="body" idx="1"/>
          </p:nvPr>
        </p:nvSpPr>
        <p:spPr>
          <a:xfrm>
            <a:off x="838200" y="1155065"/>
            <a:ext cx="10515599" cy="4351338"/>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spcAft>
                <a:spcPts val="0"/>
              </a:spcAft>
              <a:buClr>
                <a:schemeClr val="dk1"/>
              </a:buClr>
              <a:buSzPct val="99615"/>
              <a:buFont typeface="Arial"/>
              <a:buChar char="•"/>
            </a:pPr>
            <a:r>
              <a:rPr lang="en-US" sz="2590" b="0" i="0" u="none" strike="noStrike" cap="none" dirty="0">
                <a:solidFill>
                  <a:schemeClr val="dk1"/>
                </a:solidFill>
                <a:latin typeface="Calibri"/>
                <a:ea typeface="Calibri"/>
                <a:cs typeface="Calibri"/>
                <a:sym typeface="Calibri"/>
              </a:rPr>
              <a:t>Component Library</a:t>
            </a:r>
          </a:p>
          <a:p>
            <a:pPr marL="685800" marR="0" lvl="1" indent="-228600" algn="l" rtl="0">
              <a:lnSpc>
                <a:spcPct val="80000"/>
              </a:lnSpc>
              <a:spcBef>
                <a:spcPts val="500"/>
              </a:spcBef>
              <a:spcAft>
                <a:spcPts val="0"/>
              </a:spcAft>
              <a:buClr>
                <a:schemeClr val="dk1"/>
              </a:buClr>
              <a:buSzPct val="100909"/>
              <a:buFont typeface="Arial"/>
              <a:buChar char="•"/>
            </a:pPr>
            <a:r>
              <a:rPr lang="en-US" sz="2220" b="0" i="0" u="none" strike="noStrike" cap="none" dirty="0">
                <a:solidFill>
                  <a:schemeClr val="dk1"/>
                </a:solidFill>
                <a:latin typeface="Calibri"/>
                <a:ea typeface="Calibri"/>
                <a:cs typeface="Calibri"/>
                <a:sym typeface="Calibri"/>
              </a:rPr>
              <a:t>Component Library provides TE a central repository for all the Component information, their Rates and CPR (Cost to Price ratio) by eliminating the manual processes to manage this data; and supports other TE enterprise systems for their respective procurement/estimation/planning/customization activities</a:t>
            </a:r>
          </a:p>
          <a:p>
            <a:pPr marL="228600" marR="0" lvl="0" indent="-228600" algn="l" rtl="0">
              <a:lnSpc>
                <a:spcPct val="80000"/>
              </a:lnSpc>
              <a:spcBef>
                <a:spcPts val="1000"/>
              </a:spcBef>
              <a:spcAft>
                <a:spcPts val="0"/>
              </a:spcAft>
              <a:buClr>
                <a:schemeClr val="dk1"/>
              </a:buClr>
              <a:buSzPct val="99615"/>
              <a:buFont typeface="Arial"/>
              <a:buChar char="•"/>
            </a:pPr>
            <a:r>
              <a:rPr lang="en-US" sz="2590" b="0" i="0" u="none" strike="noStrike" cap="none" dirty="0">
                <a:solidFill>
                  <a:schemeClr val="dk1"/>
                </a:solidFill>
                <a:latin typeface="Calibri"/>
                <a:ea typeface="Calibri"/>
                <a:cs typeface="Calibri"/>
                <a:sym typeface="Calibri"/>
              </a:rPr>
              <a:t>Component Types</a:t>
            </a:r>
          </a:p>
          <a:p>
            <a:pPr marL="685800" marR="0" lvl="1" indent="-228600" algn="l" rtl="0">
              <a:lnSpc>
                <a:spcPct val="80000"/>
              </a:lnSpc>
              <a:spcBef>
                <a:spcPts val="500"/>
              </a:spcBef>
              <a:spcAft>
                <a:spcPts val="0"/>
              </a:spcAft>
              <a:buClr>
                <a:schemeClr val="dk1"/>
              </a:buClr>
              <a:buSzPct val="100909"/>
              <a:buFont typeface="Arial"/>
              <a:buChar char="•"/>
            </a:pPr>
            <a:r>
              <a:rPr lang="en-US" sz="2220" b="0" i="0" u="none" strike="noStrike" cap="none" dirty="0" smtClean="0">
                <a:solidFill>
                  <a:schemeClr val="dk1"/>
                </a:solidFill>
                <a:latin typeface="Calibri"/>
                <a:ea typeface="Calibri"/>
                <a:cs typeface="Calibri"/>
                <a:sym typeface="Calibri"/>
              </a:rPr>
              <a:t>Materials</a:t>
            </a:r>
            <a:endParaRPr lang="en-US" sz="2220" b="0" i="0" u="none" strike="noStrike" cap="none" dirty="0">
              <a:solidFill>
                <a:schemeClr val="dk1"/>
              </a:solidFill>
              <a:latin typeface="Calibri"/>
              <a:ea typeface="Calibri"/>
              <a:cs typeface="Calibri"/>
              <a:sym typeface="Calibri"/>
            </a:endParaRPr>
          </a:p>
          <a:p>
            <a:pPr marL="1143000" marR="0" lvl="2" indent="-228600" algn="l" rtl="0">
              <a:lnSpc>
                <a:spcPct val="80000"/>
              </a:lnSpc>
              <a:spcBef>
                <a:spcPts val="500"/>
              </a:spcBef>
              <a:spcAft>
                <a:spcPts val="0"/>
              </a:spcAft>
              <a:buClr>
                <a:schemeClr val="dk1"/>
              </a:buClr>
              <a:buSzPct val="97368"/>
              <a:buFont typeface="Arial"/>
              <a:buChar char="•"/>
            </a:pPr>
            <a:r>
              <a:rPr lang="en-US" sz="1850" b="0" i="0" u="none" strike="noStrike" cap="none" dirty="0">
                <a:solidFill>
                  <a:schemeClr val="dk1"/>
                </a:solidFill>
                <a:latin typeface="Calibri"/>
                <a:ea typeface="Calibri"/>
                <a:cs typeface="Calibri"/>
                <a:sym typeface="Calibri"/>
              </a:rPr>
              <a:t>Asset properties</a:t>
            </a:r>
          </a:p>
          <a:p>
            <a:pPr marL="1143000" marR="0" lvl="2" indent="-228600" algn="l" rtl="0">
              <a:lnSpc>
                <a:spcPct val="80000"/>
              </a:lnSpc>
              <a:spcBef>
                <a:spcPts val="500"/>
              </a:spcBef>
              <a:spcAft>
                <a:spcPts val="0"/>
              </a:spcAft>
              <a:buClr>
                <a:schemeClr val="dk1"/>
              </a:buClr>
              <a:buSzPct val="97368"/>
              <a:buFont typeface="Arial"/>
              <a:buChar char="•"/>
            </a:pPr>
            <a:r>
              <a:rPr lang="en-US" sz="1850" b="0" i="0" u="none" strike="noStrike" cap="none" dirty="0">
                <a:solidFill>
                  <a:schemeClr val="dk1"/>
                </a:solidFill>
                <a:latin typeface="Calibri"/>
                <a:ea typeface="Calibri"/>
                <a:cs typeface="Calibri"/>
                <a:sym typeface="Calibri"/>
              </a:rPr>
              <a:t>Brands</a:t>
            </a:r>
          </a:p>
          <a:p>
            <a:pPr marL="685800" marR="0" lvl="1" indent="-228600" algn="l" rtl="0">
              <a:lnSpc>
                <a:spcPct val="80000"/>
              </a:lnSpc>
              <a:spcBef>
                <a:spcPts val="500"/>
              </a:spcBef>
              <a:spcAft>
                <a:spcPts val="0"/>
              </a:spcAft>
              <a:buClr>
                <a:schemeClr val="dk1"/>
              </a:buClr>
              <a:buSzPct val="100909"/>
              <a:buFont typeface="Arial"/>
              <a:buChar char="•"/>
            </a:pPr>
            <a:r>
              <a:rPr lang="en-US" sz="2220" b="0" i="0" u="none" strike="noStrike" cap="none" dirty="0" smtClean="0">
                <a:solidFill>
                  <a:schemeClr val="dk1"/>
                </a:solidFill>
                <a:latin typeface="Calibri"/>
                <a:ea typeface="Calibri"/>
                <a:cs typeface="Calibri"/>
                <a:sym typeface="Calibri"/>
              </a:rPr>
              <a:t>Services</a:t>
            </a:r>
            <a:endParaRPr lang="en-US" sz="2220" b="0" i="0" u="none" strike="noStrike" cap="none" dirty="0">
              <a:solidFill>
                <a:schemeClr val="dk1"/>
              </a:solidFill>
              <a:latin typeface="Calibri"/>
              <a:ea typeface="Calibri"/>
              <a:cs typeface="Calibri"/>
              <a:sym typeface="Calibri"/>
            </a:endParaRPr>
          </a:p>
          <a:p>
            <a:pPr marL="685800" marR="0" lvl="1" indent="-228600" algn="l" rtl="0">
              <a:lnSpc>
                <a:spcPct val="80000"/>
              </a:lnSpc>
              <a:spcBef>
                <a:spcPts val="500"/>
              </a:spcBef>
              <a:spcAft>
                <a:spcPts val="0"/>
              </a:spcAft>
              <a:buClr>
                <a:schemeClr val="dk1"/>
              </a:buClr>
              <a:buSzPct val="100909"/>
              <a:buFont typeface="Arial"/>
              <a:buChar char="•"/>
            </a:pPr>
            <a:r>
              <a:rPr lang="en-US" sz="2220" b="0" i="0" u="none" strike="noStrike" cap="none" dirty="0" smtClean="0">
                <a:solidFill>
                  <a:schemeClr val="dk1"/>
                </a:solidFill>
                <a:latin typeface="Calibri"/>
                <a:ea typeface="Calibri"/>
                <a:cs typeface="Calibri"/>
                <a:sym typeface="Calibri"/>
              </a:rPr>
              <a:t>SFGs</a:t>
            </a:r>
            <a:endParaRPr lang="en-US" sz="2220" b="0" i="0" u="none" strike="noStrike" cap="none" dirty="0">
              <a:solidFill>
                <a:schemeClr val="dk1"/>
              </a:solidFill>
              <a:latin typeface="Calibri"/>
              <a:ea typeface="Calibri"/>
              <a:cs typeface="Calibri"/>
              <a:sym typeface="Calibri"/>
            </a:endParaRPr>
          </a:p>
          <a:p>
            <a:pPr marL="685800" marR="0" lvl="1" indent="-228600" algn="l" rtl="0">
              <a:lnSpc>
                <a:spcPct val="80000"/>
              </a:lnSpc>
              <a:spcBef>
                <a:spcPts val="500"/>
              </a:spcBef>
              <a:spcAft>
                <a:spcPts val="0"/>
              </a:spcAft>
              <a:buClr>
                <a:schemeClr val="dk1"/>
              </a:buClr>
              <a:buSzPct val="100909"/>
              <a:buFont typeface="Arial"/>
              <a:buChar char="•"/>
            </a:pPr>
            <a:r>
              <a:rPr lang="en-US" sz="2220" b="0" i="0" u="none" strike="noStrike" cap="none" dirty="0" smtClean="0">
                <a:solidFill>
                  <a:schemeClr val="dk1"/>
                </a:solidFill>
                <a:latin typeface="Calibri"/>
                <a:ea typeface="Calibri"/>
                <a:cs typeface="Calibri"/>
                <a:sym typeface="Calibri"/>
              </a:rPr>
              <a:t>Packages</a:t>
            </a:r>
            <a:endParaRPr lang="en-US" sz="2590" b="0" i="0" u="none" strike="noStrike" cap="none" dirty="0">
              <a:solidFill>
                <a:schemeClr val="dk1"/>
              </a:solidFill>
              <a:latin typeface="Calibri"/>
              <a:ea typeface="Calibri"/>
              <a:cs typeface="Calibri"/>
              <a:sym typeface="Calibri"/>
            </a:endParaRPr>
          </a:p>
          <a:p>
            <a:pPr marL="228600" marR="0" lvl="0" indent="-228600" algn="l" rtl="0">
              <a:lnSpc>
                <a:spcPct val="80000"/>
              </a:lnSpc>
              <a:spcBef>
                <a:spcPts val="1000"/>
              </a:spcBef>
              <a:buClr>
                <a:schemeClr val="dk1"/>
              </a:buClr>
              <a:buSzPct val="99615"/>
              <a:buFont typeface="Arial"/>
              <a:buNone/>
            </a:pPr>
            <a:endParaRPr sz="259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152400" y="791075"/>
            <a:ext cx="11887200" cy="4696486"/>
          </a:xfrm>
          <a:prstGeom prst="rect">
            <a:avLst/>
          </a:prstGeom>
          <a:noFill/>
          <a:ln>
            <a:noFill/>
          </a:ln>
        </p:spPr>
      </p:pic>
      <p:sp>
        <p:nvSpPr>
          <p:cNvPr id="282" name="Shape 282"/>
          <p:cNvSpPr/>
          <p:nvPr/>
        </p:nvSpPr>
        <p:spPr>
          <a:xfrm>
            <a:off x="4516196" y="2433318"/>
            <a:ext cx="2687400" cy="613200"/>
          </a:xfrm>
          <a:prstGeom prst="wedgeRoundRectCallout">
            <a:avLst>
              <a:gd name="adj1" fmla="val -46603"/>
              <a:gd name="adj2" fmla="val 18304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View Brand Details</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Define a Brand for a material</a:t>
            </a:r>
          </a:p>
        </p:txBody>
      </p:sp>
      <p:sp>
        <p:nvSpPr>
          <p:cNvPr id="288" name="Shape 28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Materials homepage or search results for material</a:t>
            </a:r>
          </a:p>
          <a:p>
            <a:pPr lvl="0" indent="-228600">
              <a:spcBef>
                <a:spcPts val="0"/>
              </a:spcBef>
              <a:buClr>
                <a:srgbClr val="000000"/>
              </a:buClr>
            </a:pPr>
            <a:r>
              <a:rPr lang="en-US" sz="1600" dirty="0">
                <a:solidFill>
                  <a:srgbClr val="000000"/>
                </a:solidFill>
              </a:rPr>
              <a:t>Navigate to Material detail page for the specific material</a:t>
            </a:r>
          </a:p>
          <a:p>
            <a:pPr lvl="0" indent="-228600">
              <a:spcBef>
                <a:spcPts val="0"/>
              </a:spcBef>
              <a:buClr>
                <a:srgbClr val="000000"/>
              </a:buClr>
            </a:pPr>
            <a:r>
              <a:rPr lang="en-US" sz="1600" dirty="0">
                <a:solidFill>
                  <a:srgbClr val="000000"/>
                </a:solidFill>
              </a:rPr>
              <a:t>Under the Purchase section -&gt; ‘Associated Brands’ will capture all the Brands in which the material is available.</a:t>
            </a:r>
          </a:p>
          <a:p>
            <a:pPr lvl="0" indent="-228600">
              <a:spcBef>
                <a:spcPts val="0"/>
              </a:spcBef>
              <a:buClr>
                <a:srgbClr val="000000"/>
              </a:buClr>
            </a:pPr>
            <a:r>
              <a:rPr lang="en-US" sz="1600" dirty="0">
                <a:solidFill>
                  <a:srgbClr val="000000"/>
                </a:solidFill>
              </a:rPr>
              <a:t>All the Brands are displayed as links and selecting any one of them will navigate use to the ‘Associated Brands’ </a:t>
            </a:r>
            <a:r>
              <a:rPr lang="en-US" sz="1600" dirty="0" smtClean="0">
                <a:solidFill>
                  <a:srgbClr val="000000"/>
                </a:solidFill>
              </a:rPr>
              <a:t>page</a:t>
            </a:r>
          </a:p>
          <a:p>
            <a:pPr lvl="0" indent="-228600">
              <a:spcBef>
                <a:spcPts val="0"/>
              </a:spcBef>
              <a:buClr>
                <a:srgbClr val="000000"/>
              </a:buClr>
            </a:pPr>
            <a:r>
              <a:rPr lang="en-US" sz="1600" dirty="0" smtClean="0">
                <a:solidFill>
                  <a:srgbClr val="000000"/>
                </a:solidFill>
              </a:rPr>
              <a:t>User can add a new Brand by selecting the ‘Add New’ option at the top right corner of the page</a:t>
            </a:r>
          </a:p>
          <a:p>
            <a:pPr lvl="1" indent="-228600">
              <a:spcBef>
                <a:spcPts val="0"/>
              </a:spcBef>
              <a:buClr>
                <a:srgbClr val="000000"/>
              </a:buClr>
            </a:pPr>
            <a:r>
              <a:rPr lang="en-US" sz="1600" dirty="0" smtClean="0">
                <a:solidFill>
                  <a:srgbClr val="000000"/>
                </a:solidFill>
              </a:rPr>
              <a:t>Manufacturer’s Name and Brand Status are mandatory fields and hence system will enforce user to give valid values for both the properties to create a brand</a:t>
            </a:r>
            <a:endParaRPr lang="en-US" sz="1600" dirty="0">
              <a:solidFill>
                <a:srgbClr val="000000"/>
              </a:solidFill>
            </a:endParaRPr>
          </a:p>
          <a:p>
            <a:pPr lvl="0" indent="-228600">
              <a:spcBef>
                <a:spcPts val="0"/>
              </a:spcBef>
              <a:buClr>
                <a:srgbClr val="000000"/>
              </a:buClr>
            </a:pPr>
            <a:r>
              <a:rPr lang="en-US" sz="1600" dirty="0" smtClean="0">
                <a:solidFill>
                  <a:srgbClr val="000000"/>
                </a:solidFill>
              </a:rPr>
              <a:t>If a Material doesn’t have any Brands user can click on ‘Add New’ under the Purchase header-&gt;Associated Brands </a:t>
            </a:r>
            <a:r>
              <a:rPr lang="en-US" sz="1600" dirty="0" smtClean="0">
                <a:solidFill>
                  <a:srgbClr val="000000"/>
                </a:solidFill>
              </a:rPr>
              <a:t>property </a:t>
            </a:r>
            <a:r>
              <a:rPr lang="en-US" sz="1600" dirty="0" smtClean="0">
                <a:solidFill>
                  <a:srgbClr val="000000"/>
                </a:solidFill>
              </a:rPr>
              <a:t>and will be navigated to the Creating a new Brand page</a:t>
            </a:r>
            <a:endParaRPr lang="en-US" dirty="0">
              <a:solidFill>
                <a:srgbClr val="000000"/>
              </a:solidFill>
            </a:endParaRPr>
          </a:p>
          <a:p>
            <a:pPr marL="228600" marR="0" lvl="0" indent="-228600" algn="l" rtl="0">
              <a:lnSpc>
                <a:spcPct val="90000"/>
              </a:lnSpc>
              <a:spcBef>
                <a:spcPts val="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p:cNvPicPr preferRelativeResize="0"/>
          <p:nvPr/>
        </p:nvPicPr>
        <p:blipFill>
          <a:blip r:embed="rId3">
            <a:alphaModFix/>
          </a:blip>
          <a:stretch>
            <a:fillRect/>
          </a:stretch>
        </p:blipFill>
        <p:spPr>
          <a:xfrm>
            <a:off x="152400" y="152400"/>
            <a:ext cx="11887201" cy="2265431"/>
          </a:xfrm>
          <a:prstGeom prst="rect">
            <a:avLst/>
          </a:prstGeom>
          <a:noFill/>
          <a:ln>
            <a:noFill/>
          </a:ln>
        </p:spPr>
      </p:pic>
      <p:pic>
        <p:nvPicPr>
          <p:cNvPr id="295" name="Shape 295"/>
          <p:cNvPicPr preferRelativeResize="0"/>
          <p:nvPr/>
        </p:nvPicPr>
        <p:blipFill>
          <a:blip r:embed="rId4">
            <a:alphaModFix/>
          </a:blip>
          <a:stretch>
            <a:fillRect/>
          </a:stretch>
        </p:blipFill>
        <p:spPr>
          <a:xfrm>
            <a:off x="152399" y="2570225"/>
            <a:ext cx="11887196" cy="4135376"/>
          </a:xfrm>
          <a:prstGeom prst="rect">
            <a:avLst/>
          </a:prstGeom>
          <a:noFill/>
          <a:ln>
            <a:noFill/>
          </a:ln>
        </p:spPr>
      </p:pic>
      <p:sp>
        <p:nvSpPr>
          <p:cNvPr id="296" name="Shape 296"/>
          <p:cNvSpPr/>
          <p:nvPr/>
        </p:nvSpPr>
        <p:spPr>
          <a:xfrm>
            <a:off x="6021646" y="897468"/>
            <a:ext cx="2687400" cy="613200"/>
          </a:xfrm>
          <a:prstGeom prst="wedgeRoundRectCallout">
            <a:avLst>
              <a:gd name="adj1" fmla="val 122014"/>
              <a:gd name="adj2" fmla="val 81377"/>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Select ‘ADD NEW BRAND’’</a:t>
            </a:r>
          </a:p>
          <a:p>
            <a:pPr marL="0" marR="0" lvl="0" indent="0" algn="ctr" rtl="0">
              <a:spcBef>
                <a:spcPts val="0"/>
              </a:spcBef>
              <a:buNone/>
            </a:pPr>
            <a:endParaRPr sz="1200">
              <a:solidFill>
                <a:schemeClr val="dk1"/>
              </a:solidFill>
              <a:latin typeface="Calibri"/>
              <a:ea typeface="Calibri"/>
              <a:cs typeface="Calibri"/>
              <a:sym typeface="Calibri"/>
            </a:endParaRPr>
          </a:p>
        </p:txBody>
      </p:sp>
      <p:sp>
        <p:nvSpPr>
          <p:cNvPr id="297" name="Shape 297"/>
          <p:cNvSpPr/>
          <p:nvPr/>
        </p:nvSpPr>
        <p:spPr>
          <a:xfrm>
            <a:off x="5292046" y="3361218"/>
            <a:ext cx="2687400" cy="613200"/>
          </a:xfrm>
          <a:prstGeom prst="wedgeRoundRectCallout">
            <a:avLst>
              <a:gd name="adj1" fmla="val -31338"/>
              <a:gd name="adj2" fmla="val 168119"/>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Enter Brand Details and ‘ADD’</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View Rate History of a material</a:t>
            </a:r>
          </a:p>
        </p:txBody>
      </p:sp>
      <p:sp>
        <p:nvSpPr>
          <p:cNvPr id="303" name="Shape 30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Materials homepage or search results for material</a:t>
            </a:r>
          </a:p>
          <a:p>
            <a:pPr lvl="0" indent="-228600">
              <a:spcBef>
                <a:spcPts val="0"/>
              </a:spcBef>
              <a:buClr>
                <a:srgbClr val="000000"/>
              </a:buClr>
            </a:pPr>
            <a:r>
              <a:rPr lang="en-US" sz="1600" dirty="0">
                <a:solidFill>
                  <a:srgbClr val="000000"/>
                </a:solidFill>
              </a:rPr>
              <a:t>Navigate to Material detail page for </a:t>
            </a:r>
            <a:r>
              <a:rPr lang="en-US" sz="1600" dirty="0" smtClean="0">
                <a:solidFill>
                  <a:srgbClr val="000000"/>
                </a:solidFill>
              </a:rPr>
              <a:t>a specific material</a:t>
            </a:r>
            <a:endParaRPr lang="en-US" dirty="0"/>
          </a:p>
          <a:p>
            <a:pPr lvl="0" indent="-228600">
              <a:spcBef>
                <a:spcPts val="0"/>
              </a:spcBef>
              <a:buClr>
                <a:srgbClr val="000000"/>
              </a:buClr>
            </a:pPr>
            <a:r>
              <a:rPr lang="en-US" sz="1600" dirty="0" smtClean="0">
                <a:solidFill>
                  <a:srgbClr val="000000"/>
                </a:solidFill>
              </a:rPr>
              <a:t>Every material rate is defined by the below factors:</a:t>
            </a:r>
          </a:p>
          <a:p>
            <a:pPr lvl="1" indent="-228600">
              <a:spcBef>
                <a:spcPts val="0"/>
              </a:spcBef>
              <a:buClr>
                <a:srgbClr val="000000"/>
              </a:buClr>
            </a:pPr>
            <a:r>
              <a:rPr lang="en-US" sz="1200" dirty="0" smtClean="0">
                <a:solidFill>
                  <a:srgbClr val="000000"/>
                </a:solidFill>
              </a:rPr>
              <a:t>Location in which it being procured for</a:t>
            </a:r>
            <a:endParaRPr lang="en-US" sz="1200" dirty="0">
              <a:solidFill>
                <a:srgbClr val="000000"/>
              </a:solidFill>
            </a:endParaRPr>
          </a:p>
          <a:p>
            <a:pPr lvl="1" indent="-228600">
              <a:spcBef>
                <a:spcPts val="0"/>
              </a:spcBef>
              <a:buClr>
                <a:srgbClr val="000000"/>
              </a:buClr>
            </a:pPr>
            <a:r>
              <a:rPr lang="en-US" sz="1200" dirty="0" smtClean="0">
                <a:solidFill>
                  <a:srgbClr val="000000"/>
                </a:solidFill>
              </a:rPr>
              <a:t>Mode of Purchase as the additional rate coefficients like Customs, Insurance charges, etc. depend on the purchase mode</a:t>
            </a:r>
          </a:p>
          <a:p>
            <a:pPr lvl="1" indent="-228600">
              <a:spcBef>
                <a:spcPts val="0"/>
              </a:spcBef>
              <a:buClr>
                <a:srgbClr val="000000"/>
              </a:buClr>
            </a:pPr>
            <a:r>
              <a:rPr lang="en-US" sz="1200" dirty="0" smtClean="0">
                <a:solidFill>
                  <a:srgbClr val="000000"/>
                </a:solidFill>
              </a:rPr>
              <a:t>Date on which is being procured (As rate varies with time and hence is versioned with time on CL DB)</a:t>
            </a:r>
          </a:p>
          <a:p>
            <a:pPr indent="-228600">
              <a:spcBef>
                <a:spcPts val="0"/>
              </a:spcBef>
              <a:buClr>
                <a:srgbClr val="000000"/>
              </a:buClr>
            </a:pPr>
            <a:r>
              <a:rPr lang="en-US" sz="1600" dirty="0" smtClean="0">
                <a:solidFill>
                  <a:srgbClr val="000000"/>
                </a:solidFill>
              </a:rPr>
              <a:t>Navigate user to the Rate section at the bottom of the Material details page</a:t>
            </a:r>
          </a:p>
          <a:p>
            <a:pPr indent="-228600">
              <a:spcBef>
                <a:spcPts val="0"/>
              </a:spcBef>
              <a:buClr>
                <a:srgbClr val="000000"/>
              </a:buClr>
            </a:pPr>
            <a:r>
              <a:rPr lang="en-US" sz="1600" dirty="0" smtClean="0">
                <a:solidFill>
                  <a:srgbClr val="000000"/>
                </a:solidFill>
              </a:rPr>
              <a:t>Select ‘View Rate History’</a:t>
            </a:r>
          </a:p>
          <a:p>
            <a:pPr indent="-228600">
              <a:spcBef>
                <a:spcPts val="0"/>
              </a:spcBef>
              <a:buClr>
                <a:srgbClr val="000000"/>
              </a:buClr>
            </a:pPr>
            <a:r>
              <a:rPr lang="en-US" sz="1600" dirty="0" smtClean="0">
                <a:solidFill>
                  <a:srgbClr val="000000"/>
                </a:solidFill>
              </a:rPr>
              <a:t>System navigates user to Rate History page where all the Rate versions of the material (past, present applicable and future rate versions) are displayed</a:t>
            </a:r>
          </a:p>
          <a:p>
            <a:pPr indent="-228600">
              <a:spcBef>
                <a:spcPts val="0"/>
              </a:spcBef>
              <a:buClr>
                <a:srgbClr val="000000"/>
              </a:buClr>
            </a:pPr>
            <a:r>
              <a:rPr lang="en-US" sz="1600" dirty="0" smtClean="0">
                <a:solidFill>
                  <a:srgbClr val="000000"/>
                </a:solidFill>
              </a:rPr>
              <a:t>Users can sort rate versions with Location and Mode of Purchase values by selecting the respective column name</a:t>
            </a:r>
          </a:p>
          <a:p>
            <a:pPr indent="-228600">
              <a:spcBef>
                <a:spcPts val="0"/>
              </a:spcBef>
              <a:buClr>
                <a:srgbClr val="000000"/>
              </a:buClr>
            </a:pPr>
            <a:endParaRPr lang="en-US" sz="1600" dirty="0" smtClean="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152400" y="152400"/>
            <a:ext cx="11887203" cy="2674727"/>
          </a:xfrm>
          <a:prstGeom prst="rect">
            <a:avLst/>
          </a:prstGeom>
          <a:noFill/>
          <a:ln>
            <a:noFill/>
          </a:ln>
        </p:spPr>
      </p:pic>
      <p:sp>
        <p:nvSpPr>
          <p:cNvPr id="310" name="Shape 310"/>
          <p:cNvSpPr/>
          <p:nvPr/>
        </p:nvSpPr>
        <p:spPr>
          <a:xfrm>
            <a:off x="8105196" y="760943"/>
            <a:ext cx="2687400" cy="613200"/>
          </a:xfrm>
          <a:prstGeom prst="wedgeRoundRectCallout">
            <a:avLst>
              <a:gd name="adj1" fmla="val 65419"/>
              <a:gd name="adj2" fmla="val 207796"/>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Select ‘View Rate History’</a:t>
            </a:r>
          </a:p>
          <a:p>
            <a:pPr marL="0" marR="0" lvl="0" indent="0" algn="ctr" rtl="0">
              <a:spcBef>
                <a:spcPts val="0"/>
              </a:spcBef>
              <a:buNone/>
            </a:pPr>
            <a:endParaRPr sz="1200">
              <a:solidFill>
                <a:schemeClr val="dk1"/>
              </a:solidFill>
              <a:latin typeface="Calibri"/>
              <a:ea typeface="Calibri"/>
              <a:cs typeface="Calibri"/>
              <a:sym typeface="Calibri"/>
            </a:endParaRPr>
          </a:p>
        </p:txBody>
      </p:sp>
      <p:pic>
        <p:nvPicPr>
          <p:cNvPr id="311" name="Shape 311"/>
          <p:cNvPicPr preferRelativeResize="0"/>
          <p:nvPr/>
        </p:nvPicPr>
        <p:blipFill>
          <a:blip r:embed="rId4">
            <a:alphaModFix/>
          </a:blip>
          <a:stretch>
            <a:fillRect/>
          </a:stretch>
        </p:blipFill>
        <p:spPr>
          <a:xfrm>
            <a:off x="152400" y="2979525"/>
            <a:ext cx="11887197" cy="3726073"/>
          </a:xfrm>
          <a:prstGeom prst="rect">
            <a:avLst/>
          </a:prstGeom>
          <a:noFill/>
          <a:ln>
            <a:noFill/>
          </a:ln>
        </p:spPr>
      </p:pic>
      <p:sp>
        <p:nvSpPr>
          <p:cNvPr id="312" name="Shape 312"/>
          <p:cNvSpPr/>
          <p:nvPr/>
        </p:nvSpPr>
        <p:spPr>
          <a:xfrm>
            <a:off x="2509646" y="2213918"/>
            <a:ext cx="2687400" cy="613200"/>
          </a:xfrm>
          <a:prstGeom prst="wedgeRoundRectCallout">
            <a:avLst>
              <a:gd name="adj1" fmla="val 65419"/>
              <a:gd name="adj2" fmla="val 207796"/>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Rate History </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Define a Rate version for a material</a:t>
            </a:r>
          </a:p>
        </p:txBody>
      </p:sp>
      <p:sp>
        <p:nvSpPr>
          <p:cNvPr id="318" name="Shape 31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Materials homepage or search results for material</a:t>
            </a:r>
          </a:p>
          <a:p>
            <a:pPr lvl="0" indent="-228600">
              <a:spcBef>
                <a:spcPts val="0"/>
              </a:spcBef>
              <a:buClr>
                <a:srgbClr val="000000"/>
              </a:buClr>
            </a:pPr>
            <a:r>
              <a:rPr lang="en-US" sz="1600" dirty="0">
                <a:solidFill>
                  <a:srgbClr val="000000"/>
                </a:solidFill>
              </a:rPr>
              <a:t>Navigate to Material detail page for a specific </a:t>
            </a:r>
            <a:r>
              <a:rPr lang="en-US" sz="1600" dirty="0" smtClean="0">
                <a:solidFill>
                  <a:srgbClr val="000000"/>
                </a:solidFill>
              </a:rPr>
              <a:t>material</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In the Rate section of Material details select ‘View Rate History’ and system navigates user to Rate History page</a:t>
            </a:r>
          </a:p>
          <a:p>
            <a:pPr lvl="0" indent="-228600">
              <a:spcBef>
                <a:spcPts val="0"/>
              </a:spcBef>
              <a:buClr>
                <a:srgbClr val="000000"/>
              </a:buClr>
            </a:pPr>
            <a:r>
              <a:rPr lang="en-US" sz="1600" dirty="0" smtClean="0">
                <a:solidFill>
                  <a:srgbClr val="000000"/>
                </a:solidFill>
              </a:rPr>
              <a:t>Click on ‘Add new’ on the Rate History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add the new Rate version values for the material and submit</a:t>
            </a:r>
          </a:p>
          <a:p>
            <a:pPr lvl="1" indent="-228600">
              <a:spcBef>
                <a:spcPts val="0"/>
              </a:spcBef>
              <a:buClr>
                <a:srgbClr val="000000"/>
              </a:buClr>
            </a:pPr>
            <a:r>
              <a:rPr lang="en-US" sz="1600" dirty="0" smtClean="0">
                <a:solidFill>
                  <a:srgbClr val="000000"/>
                </a:solidFill>
              </a:rPr>
              <a:t>Mandatory fields when creating a Rate version:</a:t>
            </a:r>
          </a:p>
          <a:p>
            <a:pPr lvl="2" indent="-228600">
              <a:spcBef>
                <a:spcPts val="0"/>
              </a:spcBef>
              <a:buClr>
                <a:srgbClr val="000000"/>
              </a:buClr>
            </a:pPr>
            <a:r>
              <a:rPr lang="en-US" sz="1600" dirty="0" smtClean="0">
                <a:solidFill>
                  <a:srgbClr val="000000"/>
                </a:solidFill>
              </a:rPr>
              <a:t>Location, Mode of Purchase, Base Control Rate, Applicable from date</a:t>
            </a:r>
          </a:p>
          <a:p>
            <a:pPr lvl="1" indent="-228600">
              <a:spcBef>
                <a:spcPts val="0"/>
              </a:spcBef>
              <a:buClr>
                <a:srgbClr val="000000"/>
              </a:buClr>
            </a:pPr>
            <a:r>
              <a:rPr lang="en-US" sz="1600" dirty="0" smtClean="0">
                <a:solidFill>
                  <a:srgbClr val="000000"/>
                </a:solidFill>
              </a:rPr>
              <a:t>All the rate coefficients are defined as Percentages</a:t>
            </a:r>
            <a:endParaRPr lang="en-US" sz="1600" dirty="0">
              <a:solidFill>
                <a:srgbClr val="000000"/>
              </a:solidFill>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On any given date only one Rate version is allowed to be defined, as the Rate version gets applicable from the defined date </a:t>
            </a:r>
            <a:r>
              <a:rPr lang="en-US" sz="1600" dirty="0" smtClean="0">
                <a:solidFill>
                  <a:srgbClr val="000000"/>
                </a:solidFill>
              </a:rPr>
              <a:t>at 00:00Hrs IST. </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When user tries to creat</a:t>
            </a:r>
            <a:r>
              <a:rPr lang="en-US" sz="1600" dirty="0" smtClean="0">
                <a:solidFill>
                  <a:srgbClr val="000000"/>
                </a:solidFill>
              </a:rPr>
              <a:t>e another Rate version on any given date, system throws an error and doesn’t allow the conflict</a:t>
            </a:r>
            <a:endParaRPr lang="en-US" sz="1600" b="0" i="0" u="none" strike="noStrike" cap="none" dirty="0" smtClean="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Shape 324"/>
          <p:cNvPicPr preferRelativeResize="0"/>
          <p:nvPr/>
        </p:nvPicPr>
        <p:blipFill>
          <a:blip r:embed="rId3">
            <a:alphaModFix/>
          </a:blip>
          <a:stretch>
            <a:fillRect/>
          </a:stretch>
        </p:blipFill>
        <p:spPr>
          <a:xfrm>
            <a:off x="152400" y="152400"/>
            <a:ext cx="11887199" cy="2364748"/>
          </a:xfrm>
          <a:prstGeom prst="rect">
            <a:avLst/>
          </a:prstGeom>
          <a:noFill/>
          <a:ln>
            <a:noFill/>
          </a:ln>
        </p:spPr>
      </p:pic>
      <p:sp>
        <p:nvSpPr>
          <p:cNvPr id="325" name="Shape 325"/>
          <p:cNvSpPr/>
          <p:nvPr/>
        </p:nvSpPr>
        <p:spPr>
          <a:xfrm>
            <a:off x="5793571" y="152393"/>
            <a:ext cx="2687400" cy="613200"/>
          </a:xfrm>
          <a:prstGeom prst="wedgeRoundRectCallout">
            <a:avLst>
              <a:gd name="adj1" fmla="val 122014"/>
              <a:gd name="adj2" fmla="val 81377"/>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Select ‘ADD NEW’</a:t>
            </a:r>
          </a:p>
          <a:p>
            <a:pPr marL="0" marR="0" lvl="0" indent="0" algn="ctr" rtl="0">
              <a:spcBef>
                <a:spcPts val="0"/>
              </a:spcBef>
              <a:buNone/>
            </a:pPr>
            <a:endParaRPr sz="1200">
              <a:solidFill>
                <a:schemeClr val="dk1"/>
              </a:solidFill>
              <a:latin typeface="Calibri"/>
              <a:ea typeface="Calibri"/>
              <a:cs typeface="Calibri"/>
              <a:sym typeface="Calibri"/>
            </a:endParaRPr>
          </a:p>
        </p:txBody>
      </p:sp>
      <p:pic>
        <p:nvPicPr>
          <p:cNvPr id="326" name="Shape 326"/>
          <p:cNvPicPr preferRelativeResize="0"/>
          <p:nvPr/>
        </p:nvPicPr>
        <p:blipFill>
          <a:blip r:embed="rId4">
            <a:alphaModFix/>
          </a:blip>
          <a:stretch>
            <a:fillRect/>
          </a:stretch>
        </p:blipFill>
        <p:spPr>
          <a:xfrm>
            <a:off x="264587" y="2630650"/>
            <a:ext cx="11662824" cy="4332176"/>
          </a:xfrm>
          <a:prstGeom prst="rect">
            <a:avLst/>
          </a:prstGeom>
          <a:noFill/>
          <a:ln>
            <a:noFill/>
          </a:ln>
        </p:spPr>
      </p:pic>
      <p:sp>
        <p:nvSpPr>
          <p:cNvPr id="327" name="Shape 327"/>
          <p:cNvSpPr/>
          <p:nvPr/>
        </p:nvSpPr>
        <p:spPr>
          <a:xfrm>
            <a:off x="3528196" y="3000743"/>
            <a:ext cx="2687400" cy="613199"/>
          </a:xfrm>
          <a:prstGeom prst="wedgeRoundRectCallout">
            <a:avLst>
              <a:gd name="adj1" fmla="val 912"/>
              <a:gd name="adj2" fmla="val 132670"/>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Enter rate details and ‘ADD’</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View current applicable Landed rate of a material</a:t>
            </a: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Materials homepage or search results for material</a:t>
            </a:r>
          </a:p>
          <a:p>
            <a:pPr lvl="0" indent="-228600">
              <a:spcBef>
                <a:spcPts val="0"/>
              </a:spcBef>
              <a:buClr>
                <a:srgbClr val="000000"/>
              </a:buClr>
            </a:pPr>
            <a:r>
              <a:rPr lang="en-US" sz="1600" dirty="0">
                <a:solidFill>
                  <a:srgbClr val="000000"/>
                </a:solidFill>
              </a:rPr>
              <a:t>Navigate to Material detail page for a specific </a:t>
            </a:r>
            <a:r>
              <a:rPr lang="en-US" sz="1600" dirty="0" smtClean="0">
                <a:solidFill>
                  <a:srgbClr val="000000"/>
                </a:solidFill>
              </a:rPr>
              <a:t>material</a:t>
            </a:r>
          </a:p>
          <a:p>
            <a:pPr lvl="0" indent="-228600">
              <a:spcBef>
                <a:spcPts val="0"/>
              </a:spcBef>
              <a:buClr>
                <a:srgbClr val="000000"/>
              </a:buClr>
            </a:pPr>
            <a:r>
              <a:rPr lang="en-US" sz="1600" dirty="0" smtClean="0">
                <a:solidFill>
                  <a:srgbClr val="000000"/>
                </a:solidFill>
              </a:rPr>
              <a:t>Navigate to the ‘Rate’ section at the end of the View Material details page</a:t>
            </a:r>
          </a:p>
          <a:p>
            <a:pPr lvl="0" indent="-228600">
              <a:spcBef>
                <a:spcPts val="0"/>
              </a:spcBef>
              <a:buClr>
                <a:srgbClr val="000000"/>
              </a:buClr>
            </a:pPr>
            <a:r>
              <a:rPr lang="en-US" sz="1600" dirty="0" smtClean="0">
                <a:solidFill>
                  <a:srgbClr val="000000"/>
                </a:solidFill>
              </a:rPr>
              <a:t>Users are shown the current rate of the material at different location and mode of purchases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Landed rate is calculated and displayed along with the Control base rate of the material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a:blip r:embed="rId3">
            <a:alphaModFix/>
          </a:blip>
          <a:stretch>
            <a:fillRect/>
          </a:stretch>
        </p:blipFill>
        <p:spPr>
          <a:xfrm>
            <a:off x="152400" y="152400"/>
            <a:ext cx="11887202" cy="5620168"/>
          </a:xfrm>
          <a:prstGeom prst="rect">
            <a:avLst/>
          </a:prstGeom>
          <a:noFill/>
          <a:ln>
            <a:noFill/>
          </a:ln>
        </p:spPr>
      </p:pic>
      <p:sp>
        <p:nvSpPr>
          <p:cNvPr id="340" name="Shape 340"/>
          <p:cNvSpPr/>
          <p:nvPr/>
        </p:nvSpPr>
        <p:spPr>
          <a:xfrm>
            <a:off x="2037921" y="1293168"/>
            <a:ext cx="2687400" cy="613200"/>
          </a:xfrm>
          <a:prstGeom prst="wedgeRoundRectCallout">
            <a:avLst>
              <a:gd name="adj1" fmla="val -31338"/>
              <a:gd name="adj2" fmla="val 168119"/>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dirty="0">
                <a:solidFill>
                  <a:schemeClr val="dk1"/>
                </a:solidFill>
                <a:latin typeface="Calibri"/>
                <a:ea typeface="Calibri"/>
                <a:cs typeface="Calibri"/>
                <a:sym typeface="Calibri"/>
              </a:rPr>
              <a:t>View current applicable landed rate</a:t>
            </a:r>
          </a:p>
          <a:p>
            <a:pPr marL="0" marR="0" lvl="0" indent="0" algn="ctr" rtl="0">
              <a:spcBef>
                <a:spcPts val="0"/>
              </a:spcBef>
              <a:buNone/>
            </a:pPr>
            <a:endParaRPr sz="12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Services</a:t>
            </a:r>
            <a:endParaRPr lang="en-US" sz="6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876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98718" y="213231"/>
            <a:ext cx="3779368" cy="5460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400" b="1" i="0" u="none" strike="noStrike" cap="none" dirty="0">
                <a:solidFill>
                  <a:schemeClr val="dk1"/>
                </a:solidFill>
                <a:latin typeface="Calibri"/>
                <a:ea typeface="Calibri"/>
                <a:cs typeface="Calibri"/>
                <a:sym typeface="Calibri"/>
              </a:rPr>
              <a:t>Access Component Library</a:t>
            </a:r>
          </a:p>
        </p:txBody>
      </p:sp>
      <p:sp>
        <p:nvSpPr>
          <p:cNvPr id="106" name="Shape 106"/>
          <p:cNvSpPr txBox="1">
            <a:spLocks noGrp="1"/>
          </p:cNvSpPr>
          <p:nvPr>
            <p:ph type="body" idx="1"/>
          </p:nvPr>
        </p:nvSpPr>
        <p:spPr>
          <a:xfrm>
            <a:off x="742000" y="739585"/>
            <a:ext cx="10515599" cy="1364142"/>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1" i="0" u="none" strike="noStrike" cap="none" dirty="0">
                <a:solidFill>
                  <a:schemeClr val="dk1"/>
                </a:solidFill>
                <a:latin typeface="Calibri"/>
                <a:ea typeface="Calibri"/>
                <a:cs typeface="Calibri"/>
                <a:sym typeface="Calibri"/>
              </a:rPr>
              <a:t>Steps</a:t>
            </a:r>
            <a:r>
              <a:rPr lang="en-US" sz="1600" b="0" i="0" u="none" strike="noStrike" cap="none" dirty="0">
                <a:solidFill>
                  <a:schemeClr val="dk1"/>
                </a:solidFill>
                <a:latin typeface="Calibri"/>
                <a:ea typeface="Calibri"/>
                <a:cs typeface="Calibri"/>
                <a:sym typeface="Calibri"/>
              </a:rPr>
              <a:t>:</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URL:</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User Credentials: TE Active Directory Credentials of the user</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Ex: </a:t>
            </a:r>
          </a:p>
          <a:p>
            <a:pPr marL="685800" marR="0" lvl="1" indent="-228600" algn="l" rtl="0">
              <a:lnSpc>
                <a:spcPct val="90000"/>
              </a:lnSpc>
              <a:spcBef>
                <a:spcPts val="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Search for a Service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Services homepage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Given the Services Homepage displays all the latest added 20 Services</a:t>
            </a:r>
          </a:p>
          <a:p>
            <a:pPr lvl="0" indent="-228600">
              <a:spcBef>
                <a:spcPts val="0"/>
              </a:spcBef>
              <a:buClr>
                <a:srgbClr val="000000"/>
              </a:buClr>
            </a:pPr>
            <a:r>
              <a:rPr lang="en-US" sz="1600" dirty="0" smtClean="0">
                <a:solidFill>
                  <a:srgbClr val="000000"/>
                </a:solidFill>
              </a:rPr>
              <a:t>Enter the keyword with which search has to be performed on the top right corner of the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As user submits the keyword system prompts different Service groups in which the given keyword is found and user needs to choose one of the group under which the search results needs to be displayed</a:t>
            </a:r>
          </a:p>
          <a:p>
            <a:pPr lvl="0" indent="-228600">
              <a:spcBef>
                <a:spcPts val="0"/>
              </a:spcBef>
              <a:buClr>
                <a:srgbClr val="000000"/>
              </a:buClr>
            </a:pPr>
            <a:r>
              <a:rPr lang="en-US" sz="1600" dirty="0" smtClean="0">
                <a:solidFill>
                  <a:srgbClr val="000000"/>
                </a:solidFill>
              </a:rPr>
              <a:t>User is navigated to the Search results screen with all the keyword matched search results in paginated fashion</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sort or filter search results with all the Service properties</a:t>
            </a:r>
          </a:p>
          <a:p>
            <a:pPr lvl="0" indent="-228600">
              <a:spcBef>
                <a:spcPts val="0"/>
              </a:spcBef>
              <a:buClr>
                <a:srgbClr val="000000"/>
              </a:buClr>
            </a:pPr>
            <a:r>
              <a:rPr lang="en-US" sz="1600" dirty="0" smtClean="0">
                <a:solidFill>
                  <a:srgbClr val="000000"/>
                </a:solidFill>
              </a:rPr>
              <a:t>Users can also view at all the properties of the service by selecting the right property group tab</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38692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52400" y="152400"/>
            <a:ext cx="11887200" cy="46681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152400" y="152400"/>
            <a:ext cx="11887202" cy="58811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View a specific service details</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420511"/>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Services homepage or </a:t>
            </a:r>
            <a:r>
              <a:rPr lang="en-US" sz="1600" dirty="0">
                <a:solidFill>
                  <a:srgbClr val="000000"/>
                </a:solidFill>
              </a:rPr>
              <a:t>search results for </a:t>
            </a:r>
            <a:r>
              <a:rPr lang="en-US" sz="1600" dirty="0" smtClean="0">
                <a:solidFill>
                  <a:srgbClr val="000000"/>
                </a:solidFill>
              </a:rPr>
              <a:t>services</a:t>
            </a:r>
            <a:endParaRPr lang="en-US" sz="1600" dirty="0">
              <a:solidFill>
                <a:srgbClr val="000000"/>
              </a:solidFill>
            </a:endParaRPr>
          </a:p>
          <a:p>
            <a:pPr lvl="0" indent="-228600">
              <a:spcBef>
                <a:spcPts val="0"/>
              </a:spcBef>
              <a:buClr>
                <a:srgbClr val="000000"/>
              </a:buClr>
            </a:pPr>
            <a:r>
              <a:rPr lang="en-US" sz="1600" dirty="0">
                <a:solidFill>
                  <a:srgbClr val="000000"/>
                </a:solidFill>
              </a:rPr>
              <a:t>Navigate to </a:t>
            </a:r>
            <a:r>
              <a:rPr lang="en-US" sz="1600" dirty="0" smtClean="0">
                <a:solidFill>
                  <a:srgbClr val="000000"/>
                </a:solidFill>
              </a:rPr>
              <a:t>Service detail </a:t>
            </a:r>
            <a:r>
              <a:rPr lang="en-US" sz="1600" dirty="0">
                <a:solidFill>
                  <a:srgbClr val="000000"/>
                </a:solidFill>
              </a:rPr>
              <a:t>page for a specific material</a:t>
            </a:r>
            <a:endParaRPr lang="en-US" sz="1600" dirty="0" smtClean="0">
              <a:solidFill>
                <a:srgbClr val="000000"/>
              </a:solidFill>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Allow users to view all the service properties in the respective group of services</a:t>
            </a: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pic>
        <p:nvPicPr>
          <p:cNvPr id="4" name="Shape 366"/>
          <p:cNvPicPr preferRelativeResize="0"/>
          <p:nvPr/>
        </p:nvPicPr>
        <p:blipFill>
          <a:blip r:embed="rId3">
            <a:alphaModFix/>
          </a:blip>
          <a:stretch>
            <a:fillRect/>
          </a:stretch>
        </p:blipFill>
        <p:spPr>
          <a:xfrm>
            <a:off x="1192191" y="2305994"/>
            <a:ext cx="9757460" cy="4521241"/>
          </a:xfrm>
          <a:prstGeom prst="rect">
            <a:avLst/>
          </a:prstGeom>
          <a:noFill/>
          <a:ln>
            <a:noFill/>
          </a:ln>
        </p:spPr>
      </p:pic>
    </p:spTree>
    <p:extLst>
      <p:ext uri="{BB962C8B-B14F-4D97-AF65-F5344CB8AC3E}">
        <p14:creationId xmlns:p14="http://schemas.microsoft.com/office/powerpoint/2010/main" val="1826105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Create a new Service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Services homepage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on the ‘+’ button at the bottom right corner of the page</a:t>
            </a:r>
          </a:p>
          <a:p>
            <a:pPr lvl="0" indent="-228600">
              <a:spcBef>
                <a:spcPts val="0"/>
              </a:spcBef>
              <a:buClr>
                <a:srgbClr val="000000"/>
              </a:buClr>
            </a:pPr>
            <a:r>
              <a:rPr lang="en-US" sz="1600" dirty="0" smtClean="0">
                <a:solidFill>
                  <a:srgbClr val="000000"/>
                </a:solidFill>
              </a:rPr>
              <a:t>Users are navigated to the Create a new Service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enter all the material details in the given page and can submit</a:t>
            </a:r>
          </a:p>
          <a:p>
            <a:pPr lvl="0" indent="-228600">
              <a:spcBef>
                <a:spcPts val="0"/>
              </a:spcBef>
              <a:buClr>
                <a:srgbClr val="000000"/>
              </a:buClr>
            </a:pPr>
            <a:r>
              <a:rPr lang="en-US" sz="1600" dirty="0" smtClean="0">
                <a:solidFill>
                  <a:srgbClr val="000000"/>
                </a:solidFill>
              </a:rPr>
              <a:t>The following properties are defined as Mandatory fields for a service to be created:</a:t>
            </a:r>
          </a:p>
          <a:p>
            <a:pPr lvl="1" indent="-228600">
              <a:spcBef>
                <a:spcPts val="0"/>
              </a:spcBef>
              <a:buClr>
                <a:srgbClr val="000000"/>
              </a:buClr>
            </a:pPr>
            <a:r>
              <a:rPr lang="en-US" sz="1600" dirty="0" smtClean="0">
                <a:solidFill>
                  <a:srgbClr val="000000"/>
                </a:solidFill>
              </a:rPr>
              <a:t>Service Short Description</a:t>
            </a:r>
          </a:p>
          <a:p>
            <a:pPr lvl="1" indent="-228600">
              <a:spcBef>
                <a:spcPts val="0"/>
              </a:spcBef>
              <a:buClr>
                <a:srgbClr val="000000"/>
              </a:buClr>
            </a:pPr>
            <a:r>
              <a:rPr lang="en-US" sz="1600" dirty="0" smtClean="0">
                <a:solidFill>
                  <a:srgbClr val="000000"/>
                </a:solidFill>
              </a:rPr>
              <a:t>Service Unit of Measure</a:t>
            </a:r>
          </a:p>
          <a:p>
            <a:pPr lvl="1" indent="-228600">
              <a:spcBef>
                <a:spcPts val="0"/>
              </a:spcBef>
              <a:buClr>
                <a:srgbClr val="000000"/>
              </a:buClr>
            </a:pPr>
            <a:r>
              <a:rPr lang="en-US" sz="1600" dirty="0" smtClean="0">
                <a:solidFill>
                  <a:srgbClr val="000000"/>
                </a:solidFill>
              </a:rPr>
              <a:t>Service Status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All the Classification values that are selected by user have the respective Definitions associated with them setup in the system ahead of time as Master data values</a:t>
            </a:r>
          </a:p>
          <a:p>
            <a:pPr lvl="0" indent="-228600">
              <a:spcBef>
                <a:spcPts val="0"/>
              </a:spcBef>
              <a:buClr>
                <a:srgbClr val="000000"/>
              </a:buClr>
            </a:pPr>
            <a:r>
              <a:rPr lang="en-US" sz="1600" dirty="0" smtClean="0">
                <a:solidFill>
                  <a:srgbClr val="000000"/>
                </a:solidFill>
              </a:rPr>
              <a:t>As user creates the Service all the respective definitions are associated with the service and are displayed on the View Service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On Submitting the service details, user is navigated to the View Service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Upload of Link and existing file for the service properties which can hold a file or a checklist</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On the Service details page, users can select ‘Edit’ and update services details as needed.</a:t>
            </a:r>
          </a:p>
        </p:txBody>
      </p:sp>
    </p:spTree>
    <p:extLst>
      <p:ext uri="{BB962C8B-B14F-4D97-AF65-F5344CB8AC3E}">
        <p14:creationId xmlns:p14="http://schemas.microsoft.com/office/powerpoint/2010/main" val="1808237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152400" y="152400"/>
            <a:ext cx="11887196" cy="56673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152400" y="152400"/>
            <a:ext cx="11887200" cy="56435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152400" y="152400"/>
            <a:ext cx="11887200" cy="54754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Service Rate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Services homepage</a:t>
            </a:r>
          </a:p>
          <a:p>
            <a:pPr lvl="0" indent="-228600">
              <a:spcBef>
                <a:spcPts val="0"/>
              </a:spcBef>
              <a:buClr>
                <a:srgbClr val="000000"/>
              </a:buClr>
            </a:pPr>
            <a:r>
              <a:rPr lang="en-US" sz="1600" dirty="0" smtClean="0">
                <a:solidFill>
                  <a:srgbClr val="000000"/>
                </a:solidFill>
              </a:rPr>
              <a:t>Navigate to a Service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At the end of the Service details similar to material details page, Service current applicable rates are displayed in the ‘Rate’ section</a:t>
            </a:r>
          </a:p>
          <a:p>
            <a:pPr lvl="0" indent="-228600">
              <a:spcBef>
                <a:spcPts val="0"/>
              </a:spcBef>
              <a:buClr>
                <a:srgbClr val="000000"/>
              </a:buClr>
            </a:pPr>
            <a:r>
              <a:rPr lang="en-US" sz="1600" dirty="0" smtClean="0">
                <a:solidFill>
                  <a:srgbClr val="000000"/>
                </a:solidFill>
              </a:rPr>
              <a:t>Service Rate similar to that of a material is dependent on the Location, Mode of Purchase and Versioned with time.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Service rate at different location and different mode of purchases applicable as of the current date are displayed in the Rate section</a:t>
            </a:r>
          </a:p>
          <a:p>
            <a:pPr lvl="0" indent="-228600">
              <a:spcBef>
                <a:spcPts val="0"/>
              </a:spcBef>
              <a:buClr>
                <a:srgbClr val="000000"/>
              </a:buClr>
            </a:pPr>
            <a:r>
              <a:rPr lang="en-US" sz="1600" dirty="0" smtClean="0">
                <a:solidFill>
                  <a:srgbClr val="000000"/>
                </a:solidFill>
              </a:rPr>
              <a:t>User can navigate Rate history page by selection the ‘View Rate History’ option</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On the Rate History page, all the rate versions of the Service are displayed (Past, Present and Future rate versions setup for the service)</a:t>
            </a:r>
          </a:p>
          <a:p>
            <a:pPr lvl="0" indent="-228600">
              <a:spcBef>
                <a:spcPts val="0"/>
              </a:spcBef>
              <a:buClr>
                <a:srgbClr val="000000"/>
              </a:buClr>
            </a:pPr>
            <a:r>
              <a:rPr lang="en-US" sz="1600" dirty="0" smtClean="0">
                <a:solidFill>
                  <a:srgbClr val="000000"/>
                </a:solidFill>
              </a:rPr>
              <a:t>User can ’Add a new Service rate version’ by selecting ‘Add new’ on the page </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Service Rate version can be created by submitting all the details </a:t>
            </a:r>
          </a:p>
          <a:p>
            <a:pPr lvl="1" indent="-228600">
              <a:spcBef>
                <a:spcPts val="0"/>
              </a:spcBef>
              <a:buClr>
                <a:srgbClr val="000000"/>
              </a:buClr>
            </a:pPr>
            <a:r>
              <a:rPr lang="en-US" sz="1600" dirty="0" smtClean="0">
                <a:solidFill>
                  <a:srgbClr val="000000"/>
                </a:solidFill>
              </a:rPr>
              <a:t>Mandatory fields: Location, Mode of Purchase, Base Control rate, Applicable from</a:t>
            </a:r>
            <a:endParaRPr lang="en-US" sz="1600" b="0" i="0" u="none" strike="noStrike" cap="none" dirty="0" smtClean="0">
              <a:solidFill>
                <a:srgbClr val="000000"/>
              </a:solidFill>
              <a:sym typeface="Calibri"/>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 only create Future rate versions </a:t>
            </a:r>
          </a:p>
          <a:p>
            <a:pPr lvl="0" indent="-228600">
              <a:spcBef>
                <a:spcPts val="0"/>
              </a:spcBef>
              <a:buClr>
                <a:srgbClr val="000000"/>
              </a:buClr>
            </a:pPr>
            <a:r>
              <a:rPr lang="en-US" sz="1600" dirty="0" smtClean="0">
                <a:solidFill>
                  <a:srgbClr val="000000"/>
                </a:solidFill>
              </a:rPr>
              <a:t>On any specified date only one rate version for a Service is allowed. </a:t>
            </a: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9490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152400" y="152400"/>
            <a:ext cx="11887197" cy="5956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Materials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152400" y="152400"/>
            <a:ext cx="11887199" cy="345031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Shape 402"/>
          <p:cNvPicPr preferRelativeResize="0"/>
          <p:nvPr/>
        </p:nvPicPr>
        <p:blipFill>
          <a:blip r:embed="rId3">
            <a:alphaModFix/>
          </a:blip>
          <a:stretch>
            <a:fillRect/>
          </a:stretch>
        </p:blipFill>
        <p:spPr>
          <a:xfrm>
            <a:off x="152400" y="152400"/>
            <a:ext cx="11887202" cy="51005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SFG (Semi-Finished Good)</a:t>
            </a:r>
            <a:endParaRPr lang="en-US" sz="6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3253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Search for a SFG</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SFG homepage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Given the SFG Homepage displays all the latest added 20 Services</a:t>
            </a:r>
          </a:p>
          <a:p>
            <a:pPr lvl="0" indent="-228600">
              <a:spcBef>
                <a:spcPts val="0"/>
              </a:spcBef>
              <a:buClr>
                <a:srgbClr val="000000"/>
              </a:buClr>
            </a:pPr>
            <a:r>
              <a:rPr lang="en-US" sz="1600" dirty="0" smtClean="0">
                <a:solidFill>
                  <a:srgbClr val="000000"/>
                </a:solidFill>
              </a:rPr>
              <a:t>Enter the keyword with which search has to be performed on the top right corner of the page</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r>
              <a:rPr lang="en-US" sz="1600" dirty="0" smtClean="0">
                <a:solidFill>
                  <a:srgbClr val="000000"/>
                </a:solidFill>
              </a:rPr>
              <a:t>User is navigated to the Search results screen with all the keyword matched search results in paginated fashion</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sort or filter search results with all the SFG properties</a:t>
            </a:r>
          </a:p>
          <a:p>
            <a:pPr lvl="0" indent="-228600">
              <a:spcBef>
                <a:spcPts val="0"/>
              </a:spcBef>
              <a:buClr>
                <a:srgbClr val="000000"/>
              </a:buClr>
            </a:pPr>
            <a:r>
              <a:rPr lang="en-US" sz="1600" dirty="0" smtClean="0">
                <a:solidFill>
                  <a:srgbClr val="000000"/>
                </a:solidFill>
              </a:rPr>
              <a:t>Users can also view at all the properties of the SFG by selecting the right property group tab</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94690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Shape 414"/>
          <p:cNvPicPr preferRelativeResize="0"/>
          <p:nvPr/>
        </p:nvPicPr>
        <p:blipFill>
          <a:blip r:embed="rId3">
            <a:alphaModFix/>
          </a:blip>
          <a:stretch>
            <a:fillRect/>
          </a:stretch>
        </p:blipFill>
        <p:spPr>
          <a:xfrm>
            <a:off x="152400" y="152400"/>
            <a:ext cx="11887197" cy="46912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Shape 420"/>
          <p:cNvPicPr preferRelativeResize="0"/>
          <p:nvPr/>
        </p:nvPicPr>
        <p:blipFill>
          <a:blip r:embed="rId3">
            <a:alphaModFix/>
          </a:blip>
          <a:stretch>
            <a:fillRect/>
          </a:stretch>
        </p:blipFill>
        <p:spPr>
          <a:xfrm>
            <a:off x="152400" y="152400"/>
            <a:ext cx="11887200" cy="50214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Create a new SFG</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397361"/>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SFG homepage</a:t>
            </a:r>
          </a:p>
          <a:p>
            <a:pPr lvl="0" indent="-228600">
              <a:spcBef>
                <a:spcPts val="0"/>
              </a:spcBef>
              <a:buClr>
                <a:srgbClr val="000000"/>
              </a:buClr>
            </a:pPr>
            <a:r>
              <a:rPr lang="en-US" sz="1600" dirty="0">
                <a:solidFill>
                  <a:srgbClr val="000000"/>
                </a:solidFill>
              </a:rPr>
              <a:t>Select on the ‘+’ button at the bottom right corner of the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Given that an SFG is a combination of one or more Material, Service and Asset; user should first be able to defined all components that form the specific SFG they are trying to create</a:t>
            </a:r>
          </a:p>
          <a:p>
            <a:pPr lvl="0" indent="-228600">
              <a:spcBef>
                <a:spcPts val="0"/>
              </a:spcBef>
              <a:buClr>
                <a:srgbClr val="000000"/>
              </a:buClr>
            </a:pPr>
            <a:r>
              <a:rPr lang="en-US" sz="1600" dirty="0" smtClean="0">
                <a:solidFill>
                  <a:srgbClr val="000000"/>
                </a:solidFill>
              </a:rPr>
              <a:t>Allow users to search for the required individual components by selecting the following properties:</a:t>
            </a:r>
          </a:p>
          <a:p>
            <a:pPr lvl="1" indent="-228600">
              <a:spcBef>
                <a:spcPts val="0"/>
              </a:spcBef>
              <a:buClr>
                <a:srgbClr val="000000"/>
              </a:buClr>
            </a:pPr>
            <a:r>
              <a:rPr lang="en-US" sz="1600" dirty="0" smtClean="0">
                <a:solidFill>
                  <a:srgbClr val="000000"/>
                </a:solidFill>
              </a:rPr>
              <a:t>Select the ‘Resource type’ = Material/Service/Asset needed</a:t>
            </a:r>
          </a:p>
          <a:p>
            <a:pPr lvl="1" indent="-228600">
              <a:spcBef>
                <a:spcPts val="0"/>
              </a:spcBef>
              <a:buClr>
                <a:srgbClr val="000000"/>
              </a:buClr>
            </a:pPr>
            <a:r>
              <a:rPr lang="en-US" sz="1600" dirty="0" smtClean="0">
                <a:solidFill>
                  <a:srgbClr val="000000"/>
                </a:solidFill>
              </a:rPr>
              <a:t>All the 7 level of classification properties are displayed for the respective resource group</a:t>
            </a:r>
          </a:p>
          <a:p>
            <a:pPr lvl="1" indent="-228600">
              <a:spcBef>
                <a:spcPts val="0"/>
              </a:spcBef>
              <a:buClr>
                <a:srgbClr val="000000"/>
              </a:buClr>
            </a:pPr>
            <a:r>
              <a:rPr lang="en-US" sz="1600" dirty="0" smtClean="0">
                <a:solidFill>
                  <a:srgbClr val="000000"/>
                </a:solidFill>
              </a:rPr>
              <a:t>User can filter out the required group of components using the classification level values and accordingly all the search results are displayed</a:t>
            </a:r>
          </a:p>
          <a:p>
            <a:pPr lvl="1" indent="-228600">
              <a:spcBef>
                <a:spcPts val="0"/>
              </a:spcBef>
              <a:buClr>
                <a:srgbClr val="000000"/>
              </a:buClr>
            </a:pPr>
            <a:r>
              <a:rPr lang="en-US" sz="1600" dirty="0" smtClean="0">
                <a:solidFill>
                  <a:srgbClr val="000000"/>
                </a:solidFill>
              </a:rPr>
              <a:t>For Materials/Assets: General and Specification properties are displayed. For Services: General properties are displayed</a:t>
            </a:r>
          </a:p>
          <a:p>
            <a:pPr lvl="1" indent="-228600">
              <a:spcBef>
                <a:spcPts val="0"/>
              </a:spcBef>
              <a:buClr>
                <a:srgbClr val="000000"/>
              </a:buClr>
            </a:pPr>
            <a:r>
              <a:rPr lang="en-US" sz="1600" dirty="0" smtClean="0">
                <a:solidFill>
                  <a:srgbClr val="000000"/>
                </a:solidFill>
              </a:rPr>
              <a:t>User can select more than one component to add to the SFG</a:t>
            </a:r>
          </a:p>
          <a:p>
            <a:pPr lvl="1" indent="-228600">
              <a:spcBef>
                <a:spcPts val="0"/>
              </a:spcBef>
              <a:buClr>
                <a:srgbClr val="000000"/>
              </a:buClr>
            </a:pPr>
            <a:r>
              <a:rPr lang="en-US" sz="1600" dirty="0" smtClean="0">
                <a:solidFill>
                  <a:srgbClr val="000000"/>
                </a:solidFill>
              </a:rPr>
              <a:t>User can change the filters and make further selections and system shall recall all the selections and add the same to the SFG</a:t>
            </a:r>
          </a:p>
          <a:p>
            <a:pPr lvl="1" indent="-228600">
              <a:spcBef>
                <a:spcPts val="0"/>
              </a:spcBef>
              <a:buClr>
                <a:srgbClr val="000000"/>
              </a:buClr>
            </a:pPr>
            <a:r>
              <a:rPr lang="en-US" sz="1600" dirty="0" smtClean="0">
                <a:solidFill>
                  <a:srgbClr val="000000"/>
                </a:solidFill>
              </a:rPr>
              <a:t>User needs to select a </a:t>
            </a:r>
            <a:r>
              <a:rPr lang="en-US" sz="1600" b="1" dirty="0" smtClean="0">
                <a:solidFill>
                  <a:srgbClr val="000000"/>
                </a:solidFill>
              </a:rPr>
              <a:t>minimum of 2 components</a:t>
            </a:r>
            <a:r>
              <a:rPr lang="en-US" sz="1600" dirty="0" smtClean="0">
                <a:solidFill>
                  <a:srgbClr val="000000"/>
                </a:solidFill>
              </a:rPr>
              <a:t> to create an SFG</a:t>
            </a:r>
          </a:p>
          <a:p>
            <a:pPr lvl="1" indent="-228600">
              <a:spcBef>
                <a:spcPts val="0"/>
              </a:spcBef>
              <a:buClr>
                <a:srgbClr val="000000"/>
              </a:buClr>
            </a:pPr>
            <a:r>
              <a:rPr lang="en-US" sz="1600" dirty="0" smtClean="0">
                <a:solidFill>
                  <a:srgbClr val="000000"/>
                </a:solidFill>
              </a:rPr>
              <a:t>For every component associated with SFG, coefficient should be defined.</a:t>
            </a:r>
          </a:p>
          <a:p>
            <a:pPr lvl="1" indent="-228600">
              <a:spcBef>
                <a:spcPts val="0"/>
              </a:spcBef>
              <a:buClr>
                <a:srgbClr val="000000"/>
              </a:buClr>
            </a:pPr>
            <a:r>
              <a:rPr lang="en-US" sz="1600" dirty="0" smtClean="0">
                <a:solidFill>
                  <a:srgbClr val="000000"/>
                </a:solidFill>
              </a:rPr>
              <a:t>All the </a:t>
            </a:r>
            <a:r>
              <a:rPr lang="en-US" sz="1600" b="1" dirty="0" smtClean="0">
                <a:solidFill>
                  <a:srgbClr val="000000"/>
                </a:solidFill>
              </a:rPr>
              <a:t>components coefficient</a:t>
            </a:r>
            <a:r>
              <a:rPr lang="en-US" sz="1600" dirty="0" smtClean="0">
                <a:solidFill>
                  <a:srgbClr val="000000"/>
                </a:solidFill>
              </a:rPr>
              <a:t> form the entire SFG. Hence the composition of 1 unit of SFG includes all the components in the specified compositions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As user defines to ‘Add’ the components selected</a:t>
            </a:r>
            <a:r>
              <a:rPr lang="en-US" sz="1600" dirty="0" smtClean="0">
                <a:solidFill>
                  <a:srgbClr val="000000"/>
                </a:solidFill>
              </a:rPr>
              <a:t>, rest all the SFG properties are displayed for the user to define.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choose to add more components to the SFG or can continue defining further details about the SFG</a:t>
            </a:r>
          </a:p>
          <a:p>
            <a:pPr lvl="0" indent="-228600">
              <a:spcBef>
                <a:spcPts val="0"/>
              </a:spcBef>
              <a:buClr>
                <a:srgbClr val="000000"/>
              </a:buClr>
            </a:pPr>
            <a:r>
              <a:rPr lang="en-US" sz="1600" dirty="0" smtClean="0">
                <a:solidFill>
                  <a:srgbClr val="000000"/>
                </a:solidFill>
              </a:rPr>
              <a:t>Mandatory fields for creating an SFG: Short description, SFG Unit of Measure, Status</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7392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Shape 426"/>
          <p:cNvPicPr preferRelativeResize="0"/>
          <p:nvPr/>
        </p:nvPicPr>
        <p:blipFill>
          <a:blip r:embed="rId3">
            <a:alphaModFix/>
          </a:blip>
          <a:stretch>
            <a:fillRect/>
          </a:stretch>
        </p:blipFill>
        <p:spPr>
          <a:xfrm>
            <a:off x="152400" y="152400"/>
            <a:ext cx="11887200" cy="283662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Shape 432"/>
          <p:cNvPicPr preferRelativeResize="0"/>
          <p:nvPr/>
        </p:nvPicPr>
        <p:blipFill>
          <a:blip r:embed="rId3">
            <a:alphaModFix/>
          </a:blip>
          <a:stretch>
            <a:fillRect/>
          </a:stretch>
        </p:blipFill>
        <p:spPr>
          <a:xfrm>
            <a:off x="152400" y="152400"/>
            <a:ext cx="11887195" cy="50320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152400" y="152400"/>
            <a:ext cx="11887199" cy="62031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98718" y="213231"/>
            <a:ext cx="3779368" cy="5460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400" b="1" i="0" u="sng" strike="noStrike" cap="none" dirty="0">
                <a:solidFill>
                  <a:schemeClr val="dk1"/>
                </a:solidFill>
                <a:latin typeface="Calibri"/>
                <a:ea typeface="Calibri"/>
                <a:cs typeface="Calibri"/>
                <a:sym typeface="Calibri"/>
              </a:rPr>
              <a:t>Recently added materials:</a:t>
            </a:r>
          </a:p>
        </p:txBody>
      </p:sp>
      <p:sp>
        <p:nvSpPr>
          <p:cNvPr id="117" name="Shape 117"/>
          <p:cNvSpPr txBox="1">
            <a:spLocks noGrp="1"/>
          </p:cNvSpPr>
          <p:nvPr>
            <p:ph type="body" idx="1"/>
          </p:nvPr>
        </p:nvSpPr>
        <p:spPr>
          <a:xfrm>
            <a:off x="742000" y="739585"/>
            <a:ext cx="10515599" cy="1364142"/>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1600" b="1" i="0" u="none" strike="noStrike" cap="none" dirty="0">
                <a:solidFill>
                  <a:schemeClr val="dk1"/>
                </a:solidFill>
                <a:latin typeface="Calibri"/>
                <a:ea typeface="Calibri"/>
                <a:cs typeface="Calibri"/>
                <a:sym typeface="Calibri"/>
              </a:rPr>
              <a:t>Steps</a:t>
            </a:r>
            <a:r>
              <a:rPr lang="en-US" sz="1600" b="0" i="0" u="none" strike="noStrike" cap="none" dirty="0">
                <a:solidFill>
                  <a:schemeClr val="dk1"/>
                </a:solidFill>
                <a:latin typeface="Calibri"/>
                <a:ea typeface="Calibri"/>
                <a:cs typeface="Calibri"/>
                <a:sym typeface="Calibri"/>
              </a:rPr>
              <a:t>:</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 to Component Library(CL) with Active Directory credentials.</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navigates users to Materials Home page.</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On Home page Recently added 20 items are displayed with the basic details of the material as shown in the below.</a:t>
            </a:r>
          </a:p>
          <a:p>
            <a:pPr marL="685800" marR="0" lvl="1" indent="-228600" algn="l" rtl="0">
              <a:lnSpc>
                <a:spcPct val="90000"/>
              </a:lnSpc>
              <a:spcBef>
                <a:spcPts val="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p:txBody>
      </p:sp>
      <p:pic>
        <p:nvPicPr>
          <p:cNvPr id="118" name="Shape 118"/>
          <p:cNvPicPr preferRelativeResize="0"/>
          <p:nvPr/>
        </p:nvPicPr>
        <p:blipFill rotWithShape="1">
          <a:blip r:embed="rId3">
            <a:alphaModFix/>
          </a:blip>
          <a:srcRect/>
          <a:stretch/>
        </p:blipFill>
        <p:spPr>
          <a:xfrm>
            <a:off x="1584250" y="2083982"/>
            <a:ext cx="8569842" cy="459523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152400" y="152400"/>
            <a:ext cx="11887201" cy="592271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View SFG Details and Cost of an SFG</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SFG homepage</a:t>
            </a:r>
          </a:p>
          <a:p>
            <a:pPr lvl="0" indent="-228600">
              <a:spcBef>
                <a:spcPts val="0"/>
              </a:spcBef>
              <a:buClr>
                <a:srgbClr val="000000"/>
              </a:buClr>
            </a:pPr>
            <a:r>
              <a:rPr lang="en-US" sz="1600" dirty="0">
                <a:solidFill>
                  <a:srgbClr val="000000"/>
                </a:solidFill>
              </a:rPr>
              <a:t>Navigate to a </a:t>
            </a:r>
            <a:r>
              <a:rPr lang="en-US" sz="1600" dirty="0" smtClean="0">
                <a:solidFill>
                  <a:srgbClr val="000000"/>
                </a:solidFill>
              </a:rPr>
              <a:t>SFG details page</a:t>
            </a:r>
          </a:p>
          <a:p>
            <a:pPr lvl="0" indent="-228600">
              <a:spcBef>
                <a:spcPts val="0"/>
              </a:spcBef>
              <a:buClr>
                <a:srgbClr val="000000"/>
              </a:buClr>
            </a:pPr>
            <a:r>
              <a:rPr lang="en-US" sz="1600" b="1" dirty="0" smtClean="0">
                <a:solidFill>
                  <a:srgbClr val="000000"/>
                </a:solidFill>
              </a:rPr>
              <a:t>SFG Cost = Sum of Cost of all the components that are associated with an SFG</a:t>
            </a:r>
            <a:endParaRPr lang="en-US" sz="1600" b="1" i="0" u="none" strike="noStrike" cap="none" dirty="0" smtClean="0">
              <a:solidFill>
                <a:srgbClr val="000000"/>
              </a:solidFill>
              <a:sym typeface="Calibri"/>
            </a:endParaRPr>
          </a:p>
          <a:p>
            <a:pPr lvl="0" indent="-228600">
              <a:spcBef>
                <a:spcPts val="0"/>
              </a:spcBef>
              <a:buClr>
                <a:srgbClr val="000000"/>
              </a:buClr>
            </a:pPr>
            <a:r>
              <a:rPr lang="en-US" sz="1600" b="1" i="0" u="none" strike="noStrike" cap="none" dirty="0" smtClean="0">
                <a:solidFill>
                  <a:srgbClr val="000000"/>
                </a:solidFill>
                <a:sym typeface="Calibri"/>
              </a:rPr>
              <a:t>Cost of each component = Average Landed Rate of the component * Coefficient of the component for the SFG</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Average Landed Rate of a component = Average of landed rate in all the mode of purchases in a given location and on a specified date.</a:t>
            </a:r>
          </a:p>
          <a:p>
            <a:pPr lvl="0" indent="-228600">
              <a:spcBef>
                <a:spcPts val="0"/>
              </a:spcBef>
              <a:buClr>
                <a:srgbClr val="000000"/>
              </a:buClr>
            </a:pPr>
            <a:r>
              <a:rPr lang="en-US" sz="1600" dirty="0" smtClean="0">
                <a:solidFill>
                  <a:srgbClr val="000000"/>
                </a:solidFill>
              </a:rPr>
              <a:t>To View cost of an SFG, user should navigate to the required SFG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In the composition section on the right corner of the section, define the Location and Date for which the Cost </a:t>
            </a:r>
            <a:r>
              <a:rPr lang="en-US" sz="1600" dirty="0" smtClean="0">
                <a:solidFill>
                  <a:srgbClr val="000000"/>
                </a:solidFill>
              </a:rPr>
              <a:t>of the SFG is required</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Accordingly the Cost of the SFG is calculated and displayed along with the breakup of the Cost for each component</a:t>
            </a: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24143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alphaModFix/>
          </a:blip>
          <a:stretch>
            <a:fillRect/>
          </a:stretch>
        </p:blipFill>
        <p:spPr>
          <a:xfrm>
            <a:off x="152400" y="152400"/>
            <a:ext cx="11887202" cy="570417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Update SFG Details</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SFG homepage</a:t>
            </a:r>
          </a:p>
          <a:p>
            <a:pPr lvl="0" indent="-228600">
              <a:spcBef>
                <a:spcPts val="0"/>
              </a:spcBef>
              <a:buClr>
                <a:srgbClr val="000000"/>
              </a:buClr>
            </a:pPr>
            <a:r>
              <a:rPr lang="en-US" sz="1600" dirty="0">
                <a:solidFill>
                  <a:srgbClr val="000000"/>
                </a:solidFill>
              </a:rPr>
              <a:t>Navigate to a </a:t>
            </a:r>
            <a:r>
              <a:rPr lang="en-US" sz="1600" dirty="0" smtClean="0">
                <a:solidFill>
                  <a:srgbClr val="000000"/>
                </a:solidFill>
              </a:rPr>
              <a:t>SFG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on the ‘Edit’ button on the top right corner of the page</a:t>
            </a:r>
          </a:p>
          <a:p>
            <a:pPr lvl="0" indent="-228600">
              <a:spcBef>
                <a:spcPts val="0"/>
              </a:spcBef>
              <a:buClr>
                <a:srgbClr val="000000"/>
              </a:buClr>
            </a:pPr>
            <a:r>
              <a:rPr lang="en-US" sz="1600" dirty="0" smtClean="0">
                <a:solidFill>
                  <a:srgbClr val="000000"/>
                </a:solidFill>
              </a:rPr>
              <a:t>All the SFG properties are editable</a:t>
            </a:r>
          </a:p>
          <a:p>
            <a:pPr lvl="0" indent="-228600">
              <a:spcBef>
                <a:spcPts val="0"/>
              </a:spcBef>
              <a:buClr>
                <a:srgbClr val="000000"/>
              </a:buClr>
            </a:pPr>
            <a:r>
              <a:rPr lang="en-US" sz="1600" dirty="0" smtClean="0">
                <a:solidFill>
                  <a:srgbClr val="000000"/>
                </a:solidFill>
              </a:rPr>
              <a:t>Users can update the SFG properties and submit</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cannot add or remove components from SFG details once created</a:t>
            </a:r>
          </a:p>
          <a:p>
            <a:pPr lvl="0" indent="-228600">
              <a:spcBef>
                <a:spcPts val="0"/>
              </a:spcBef>
              <a:buClr>
                <a:srgbClr val="000000"/>
              </a:buClr>
            </a:pPr>
            <a:r>
              <a:rPr lang="en-US" sz="1600" dirty="0" smtClean="0">
                <a:solidFill>
                  <a:srgbClr val="000000"/>
                </a:solidFill>
              </a:rPr>
              <a:t>Users can still change the coefficient values of the components associated with an SFG</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9200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p:cNvPicPr preferRelativeResize="0"/>
          <p:nvPr/>
        </p:nvPicPr>
        <p:blipFill>
          <a:blip r:embed="rId3">
            <a:alphaModFix/>
          </a:blip>
          <a:stretch>
            <a:fillRect/>
          </a:stretch>
        </p:blipFill>
        <p:spPr>
          <a:xfrm>
            <a:off x="152400" y="152400"/>
            <a:ext cx="11887205" cy="574646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Packages</a:t>
            </a:r>
            <a:endParaRPr lang="en-US" sz="6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190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Search for a Package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a:t>
            </a:r>
            <a:r>
              <a:rPr lang="en-US" sz="1600" dirty="0" smtClean="0">
                <a:solidFill>
                  <a:srgbClr val="000000"/>
                </a:solidFill>
              </a:rPr>
              <a:t>to the Packages homepage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Given the Packages Homepage displays all the latest added 20 Services</a:t>
            </a:r>
          </a:p>
          <a:p>
            <a:pPr lvl="0" indent="-228600">
              <a:spcBef>
                <a:spcPts val="0"/>
              </a:spcBef>
              <a:buClr>
                <a:srgbClr val="000000"/>
              </a:buClr>
            </a:pPr>
            <a:r>
              <a:rPr lang="en-US" sz="1600" dirty="0" smtClean="0">
                <a:solidFill>
                  <a:srgbClr val="000000"/>
                </a:solidFill>
              </a:rPr>
              <a:t>Enter the keyword with which search has to be performed on the top right corner of the page</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r>
              <a:rPr lang="en-US" sz="1600" dirty="0" smtClean="0">
                <a:solidFill>
                  <a:srgbClr val="000000"/>
                </a:solidFill>
              </a:rPr>
              <a:t>User is navigated to the Search results screen with all the keyword matched search results in paginated fashion</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sort or filter search results with all the Package properties</a:t>
            </a:r>
          </a:p>
          <a:p>
            <a:pPr lvl="0" indent="-228600">
              <a:spcBef>
                <a:spcPts val="0"/>
              </a:spcBef>
              <a:buClr>
                <a:srgbClr val="000000"/>
              </a:buClr>
            </a:pPr>
            <a:r>
              <a:rPr lang="en-US" sz="1600" dirty="0" smtClean="0">
                <a:solidFill>
                  <a:srgbClr val="000000"/>
                </a:solidFill>
              </a:rPr>
              <a:t>Users can also view at all the properties of the Package by selecting the right property group tab</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90136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152400" y="152400"/>
            <a:ext cx="11887200" cy="347857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p:cNvPicPr preferRelativeResize="0"/>
          <p:nvPr/>
        </p:nvPicPr>
        <p:blipFill>
          <a:blip r:embed="rId3">
            <a:alphaModFix/>
          </a:blip>
          <a:stretch>
            <a:fillRect/>
          </a:stretch>
        </p:blipFill>
        <p:spPr>
          <a:xfrm>
            <a:off x="152400" y="152400"/>
            <a:ext cx="11887195" cy="580653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Shape 498"/>
          <p:cNvPicPr preferRelativeResize="0"/>
          <p:nvPr/>
        </p:nvPicPr>
        <p:blipFill>
          <a:blip r:embed="rId3">
            <a:alphaModFix/>
          </a:blip>
          <a:stretch>
            <a:fillRect/>
          </a:stretch>
        </p:blipFill>
        <p:spPr>
          <a:xfrm>
            <a:off x="152400" y="152400"/>
            <a:ext cx="11887204" cy="58557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838200" y="365125"/>
            <a:ext cx="3012440" cy="569594"/>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2400" b="1" i="0" u="sng" strike="noStrike" cap="none" dirty="0">
                <a:solidFill>
                  <a:schemeClr val="dk1"/>
                </a:solidFill>
                <a:latin typeface="Calibri"/>
                <a:ea typeface="Calibri"/>
                <a:cs typeface="Calibri"/>
                <a:sym typeface="Calibri"/>
              </a:rPr>
              <a:t>Search for a material:</a:t>
            </a:r>
          </a:p>
        </p:txBody>
      </p:sp>
      <p:sp>
        <p:nvSpPr>
          <p:cNvPr id="124" name="Shape 124"/>
          <p:cNvSpPr txBox="1">
            <a:spLocks noGrp="1"/>
          </p:cNvSpPr>
          <p:nvPr>
            <p:ph type="body" idx="1"/>
          </p:nvPr>
        </p:nvSpPr>
        <p:spPr>
          <a:xfrm>
            <a:off x="838200" y="1068534"/>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600" b="1" i="0" u="none" strike="noStrike" cap="none" dirty="0">
                <a:solidFill>
                  <a:schemeClr val="dk1"/>
                </a:solidFill>
                <a:latin typeface="Calibri"/>
                <a:ea typeface="Calibri"/>
                <a:cs typeface="Calibri"/>
                <a:sym typeface="Calibri"/>
              </a:rPr>
              <a:t>Steps</a:t>
            </a:r>
            <a:r>
              <a:rPr lang="en-US" sz="1600" b="0" i="0" u="none" strike="noStrike" cap="none" dirty="0">
                <a:solidFill>
                  <a:schemeClr val="dk1"/>
                </a:solidFill>
                <a:latin typeface="Calibri"/>
                <a:ea typeface="Calibri"/>
                <a:cs typeface="Calibri"/>
                <a:sym typeface="Calibri"/>
              </a:rPr>
              <a:t>:</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Log in to Component Library(CL) with Active Directory credentials.</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On Material Homepage enter the required Keyword on the Search bar (at the top right side of the page).</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shall prompt the user with all the Material Groups among which the search results are found.</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Select the respective Material Group in which the search results are required.</a:t>
            </a: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System shall display all the search results for the given keyword in the specified Material Group.</a:t>
            </a: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The default set of Material properties that are accessible for users are General properties of all the materials in search results.</a:t>
            </a:r>
          </a:p>
          <a:p>
            <a:pPr marL="1143000" marR="0" lvl="2"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By default all the search results are sorted by Material Name</a:t>
            </a:r>
            <a:endParaRPr lang="en-US" sz="18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Users can select the required set of Material properties and navigate to the same for all the materials in the search results.</a:t>
            </a:r>
          </a:p>
          <a:p>
            <a:pPr marL="685800" marR="0" lvl="1" indent="-228600" algn="l" rtl="0">
              <a:lnSpc>
                <a:spcPct val="90000"/>
              </a:lnSpc>
              <a:spcBef>
                <a:spcPts val="500"/>
              </a:spcBef>
              <a:buClr>
                <a:schemeClr val="dk1"/>
              </a:buClr>
              <a:buSzPct val="100000"/>
              <a:buFont typeface="Arial"/>
              <a:buChar char="•"/>
            </a:pPr>
            <a:r>
              <a:rPr lang="en-US" sz="1600" b="0" i="0" u="none" strike="noStrike" cap="none" dirty="0">
                <a:solidFill>
                  <a:schemeClr val="dk1"/>
                </a:solidFill>
                <a:latin typeface="Calibri"/>
                <a:ea typeface="Calibri"/>
                <a:cs typeface="Calibri"/>
                <a:sym typeface="Calibri"/>
              </a:rPr>
              <a:t>Users can Sort and Filter the search results with all the properties of the respective material group.</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Create a new Package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199" y="1443661"/>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the Packages homepage</a:t>
            </a:r>
          </a:p>
          <a:p>
            <a:pPr lvl="0" indent="-228600">
              <a:spcBef>
                <a:spcPts val="0"/>
              </a:spcBef>
              <a:buClr>
                <a:srgbClr val="000000"/>
              </a:buClr>
            </a:pPr>
            <a:r>
              <a:rPr lang="en-US" sz="1600" dirty="0">
                <a:solidFill>
                  <a:srgbClr val="000000"/>
                </a:solidFill>
              </a:rPr>
              <a:t>Select on the ‘+’ button at the bottom right corner of the page</a:t>
            </a:r>
          </a:p>
          <a:p>
            <a:pPr lvl="0" indent="-228600">
              <a:spcBef>
                <a:spcPts val="0"/>
              </a:spcBef>
              <a:buClr>
                <a:srgbClr val="000000"/>
              </a:buClr>
            </a:pPr>
            <a:r>
              <a:rPr lang="en-US" sz="1600" dirty="0">
                <a:solidFill>
                  <a:srgbClr val="000000"/>
                </a:solidFill>
              </a:rPr>
              <a:t>Given that </a:t>
            </a:r>
            <a:r>
              <a:rPr lang="en-US" sz="1600" dirty="0" smtClean="0">
                <a:solidFill>
                  <a:srgbClr val="000000"/>
                </a:solidFill>
              </a:rPr>
              <a:t>a Package is </a:t>
            </a:r>
            <a:r>
              <a:rPr lang="en-US" sz="1600" dirty="0">
                <a:solidFill>
                  <a:srgbClr val="000000"/>
                </a:solidFill>
              </a:rPr>
              <a:t>a combination of one or more </a:t>
            </a:r>
            <a:r>
              <a:rPr lang="en-US" sz="1600" dirty="0" smtClean="0">
                <a:solidFill>
                  <a:srgbClr val="000000"/>
                </a:solidFill>
              </a:rPr>
              <a:t>SFG, Material</a:t>
            </a:r>
            <a:r>
              <a:rPr lang="en-US" sz="1600" dirty="0">
                <a:solidFill>
                  <a:srgbClr val="000000"/>
                </a:solidFill>
              </a:rPr>
              <a:t>, Service and Asset; user should first be able to defined all components that form the specific </a:t>
            </a:r>
            <a:r>
              <a:rPr lang="en-US" sz="1600" dirty="0" smtClean="0">
                <a:solidFill>
                  <a:srgbClr val="000000"/>
                </a:solidFill>
              </a:rPr>
              <a:t>Package they </a:t>
            </a:r>
            <a:r>
              <a:rPr lang="en-US" sz="1600" dirty="0">
                <a:solidFill>
                  <a:srgbClr val="000000"/>
                </a:solidFill>
              </a:rPr>
              <a:t>are trying to create</a:t>
            </a:r>
          </a:p>
          <a:p>
            <a:pPr lvl="0" indent="-228600">
              <a:spcBef>
                <a:spcPts val="0"/>
              </a:spcBef>
              <a:buClr>
                <a:srgbClr val="000000"/>
              </a:buClr>
            </a:pPr>
            <a:r>
              <a:rPr lang="en-US" sz="1600" dirty="0">
                <a:solidFill>
                  <a:srgbClr val="000000"/>
                </a:solidFill>
              </a:rPr>
              <a:t>Allow users to search for the required individual components by selecting the following properties:</a:t>
            </a:r>
          </a:p>
          <a:p>
            <a:pPr lvl="1" indent="-228600">
              <a:spcBef>
                <a:spcPts val="0"/>
              </a:spcBef>
              <a:buClr>
                <a:srgbClr val="000000"/>
              </a:buClr>
            </a:pPr>
            <a:r>
              <a:rPr lang="en-US" sz="1600" dirty="0">
                <a:solidFill>
                  <a:srgbClr val="000000"/>
                </a:solidFill>
              </a:rPr>
              <a:t>Select the ‘Resource type’ = </a:t>
            </a:r>
            <a:r>
              <a:rPr lang="en-US" sz="1600" dirty="0" smtClean="0">
                <a:solidFill>
                  <a:srgbClr val="000000"/>
                </a:solidFill>
              </a:rPr>
              <a:t>SFG/Material/Service/Asset </a:t>
            </a:r>
            <a:r>
              <a:rPr lang="en-US" sz="1600" dirty="0">
                <a:solidFill>
                  <a:srgbClr val="000000"/>
                </a:solidFill>
              </a:rPr>
              <a:t>needed</a:t>
            </a:r>
          </a:p>
          <a:p>
            <a:pPr lvl="1" indent="-228600">
              <a:spcBef>
                <a:spcPts val="0"/>
              </a:spcBef>
              <a:buClr>
                <a:srgbClr val="000000"/>
              </a:buClr>
            </a:pPr>
            <a:r>
              <a:rPr lang="en-US" sz="1600" dirty="0">
                <a:solidFill>
                  <a:srgbClr val="000000"/>
                </a:solidFill>
              </a:rPr>
              <a:t>All the 7 level of classification properties are displayed for the respective resource group</a:t>
            </a:r>
          </a:p>
          <a:p>
            <a:pPr lvl="1" indent="-228600">
              <a:spcBef>
                <a:spcPts val="0"/>
              </a:spcBef>
              <a:buClr>
                <a:srgbClr val="000000"/>
              </a:buClr>
            </a:pPr>
            <a:r>
              <a:rPr lang="en-US" sz="1600" dirty="0">
                <a:solidFill>
                  <a:srgbClr val="000000"/>
                </a:solidFill>
              </a:rPr>
              <a:t>User can filter out the required group of components using the classification level values and accordingly all the search results are displayed</a:t>
            </a:r>
          </a:p>
          <a:p>
            <a:pPr lvl="1" indent="-228600">
              <a:spcBef>
                <a:spcPts val="0"/>
              </a:spcBef>
              <a:buClr>
                <a:srgbClr val="000000"/>
              </a:buClr>
            </a:pPr>
            <a:r>
              <a:rPr lang="en-US" sz="1600" dirty="0">
                <a:solidFill>
                  <a:srgbClr val="000000"/>
                </a:solidFill>
              </a:rPr>
              <a:t>For Materials/Assets: General and Specification properties are displayed. For </a:t>
            </a:r>
            <a:r>
              <a:rPr lang="en-US" sz="1600" dirty="0" smtClean="0">
                <a:solidFill>
                  <a:srgbClr val="000000"/>
                </a:solidFill>
              </a:rPr>
              <a:t>SFGs/Services</a:t>
            </a:r>
            <a:r>
              <a:rPr lang="en-US" sz="1600" dirty="0">
                <a:solidFill>
                  <a:srgbClr val="000000"/>
                </a:solidFill>
              </a:rPr>
              <a:t>: General properties are displayed</a:t>
            </a:r>
          </a:p>
          <a:p>
            <a:pPr lvl="1" indent="-228600">
              <a:spcBef>
                <a:spcPts val="0"/>
              </a:spcBef>
              <a:buClr>
                <a:srgbClr val="000000"/>
              </a:buClr>
            </a:pPr>
            <a:r>
              <a:rPr lang="en-US" sz="1600" dirty="0">
                <a:solidFill>
                  <a:srgbClr val="000000"/>
                </a:solidFill>
              </a:rPr>
              <a:t>User can select more than one component to add to the </a:t>
            </a:r>
            <a:r>
              <a:rPr lang="en-US" sz="1600" dirty="0" smtClean="0">
                <a:solidFill>
                  <a:srgbClr val="000000"/>
                </a:solidFill>
              </a:rPr>
              <a:t>Package</a:t>
            </a:r>
            <a:endParaRPr lang="en-US" sz="1600" dirty="0">
              <a:solidFill>
                <a:srgbClr val="000000"/>
              </a:solidFill>
            </a:endParaRPr>
          </a:p>
          <a:p>
            <a:pPr lvl="1" indent="-228600">
              <a:spcBef>
                <a:spcPts val="0"/>
              </a:spcBef>
              <a:buClr>
                <a:srgbClr val="000000"/>
              </a:buClr>
            </a:pPr>
            <a:r>
              <a:rPr lang="en-US" sz="1600" dirty="0">
                <a:solidFill>
                  <a:srgbClr val="000000"/>
                </a:solidFill>
              </a:rPr>
              <a:t>User can change the filters and make further selections and system shall recall all the selections and add the same to the </a:t>
            </a:r>
            <a:r>
              <a:rPr lang="en-US" sz="1600" dirty="0" smtClean="0">
                <a:solidFill>
                  <a:srgbClr val="000000"/>
                </a:solidFill>
              </a:rPr>
              <a:t>Package</a:t>
            </a:r>
            <a:endParaRPr lang="en-US" sz="1600" dirty="0">
              <a:solidFill>
                <a:srgbClr val="000000"/>
              </a:solidFill>
            </a:endParaRPr>
          </a:p>
          <a:p>
            <a:pPr lvl="1" indent="-228600">
              <a:spcBef>
                <a:spcPts val="0"/>
              </a:spcBef>
              <a:buClr>
                <a:srgbClr val="000000"/>
              </a:buClr>
            </a:pPr>
            <a:r>
              <a:rPr lang="en-US" sz="1600" dirty="0">
                <a:solidFill>
                  <a:srgbClr val="000000"/>
                </a:solidFill>
              </a:rPr>
              <a:t>User needs to select a </a:t>
            </a:r>
            <a:r>
              <a:rPr lang="en-US" sz="1600" b="1" dirty="0">
                <a:solidFill>
                  <a:srgbClr val="000000"/>
                </a:solidFill>
              </a:rPr>
              <a:t>minimum of </a:t>
            </a:r>
            <a:r>
              <a:rPr lang="en-US" sz="1600" b="1" dirty="0" smtClean="0">
                <a:solidFill>
                  <a:srgbClr val="000000"/>
                </a:solidFill>
              </a:rPr>
              <a:t>1 component</a:t>
            </a:r>
            <a:r>
              <a:rPr lang="en-US" sz="1600" dirty="0" smtClean="0">
                <a:solidFill>
                  <a:srgbClr val="000000"/>
                </a:solidFill>
              </a:rPr>
              <a:t> </a:t>
            </a:r>
            <a:r>
              <a:rPr lang="en-US" sz="1600" dirty="0">
                <a:solidFill>
                  <a:srgbClr val="000000"/>
                </a:solidFill>
              </a:rPr>
              <a:t>to create </a:t>
            </a:r>
            <a:r>
              <a:rPr lang="en-US" sz="1600" dirty="0" smtClean="0">
                <a:solidFill>
                  <a:srgbClr val="000000"/>
                </a:solidFill>
              </a:rPr>
              <a:t>a Package</a:t>
            </a:r>
            <a:endParaRPr lang="en-US" sz="1600" dirty="0">
              <a:solidFill>
                <a:srgbClr val="000000"/>
              </a:solidFill>
            </a:endParaRPr>
          </a:p>
          <a:p>
            <a:pPr lvl="1" indent="-228600">
              <a:spcBef>
                <a:spcPts val="0"/>
              </a:spcBef>
              <a:buClr>
                <a:srgbClr val="000000"/>
              </a:buClr>
            </a:pPr>
            <a:r>
              <a:rPr lang="en-US" sz="1600" dirty="0">
                <a:solidFill>
                  <a:srgbClr val="000000"/>
                </a:solidFill>
              </a:rPr>
              <a:t>For every component associated with </a:t>
            </a:r>
            <a:r>
              <a:rPr lang="en-US" sz="1600" dirty="0" smtClean="0">
                <a:solidFill>
                  <a:srgbClr val="000000"/>
                </a:solidFill>
              </a:rPr>
              <a:t>Package, </a:t>
            </a:r>
            <a:r>
              <a:rPr lang="en-US" sz="1600" dirty="0">
                <a:solidFill>
                  <a:srgbClr val="000000"/>
                </a:solidFill>
              </a:rPr>
              <a:t>coefficient should be defined.</a:t>
            </a:r>
          </a:p>
          <a:p>
            <a:pPr lvl="1" indent="-228600">
              <a:spcBef>
                <a:spcPts val="0"/>
              </a:spcBef>
              <a:buClr>
                <a:srgbClr val="000000"/>
              </a:buClr>
            </a:pPr>
            <a:r>
              <a:rPr lang="en-US" sz="1600" dirty="0">
                <a:solidFill>
                  <a:srgbClr val="000000"/>
                </a:solidFill>
              </a:rPr>
              <a:t>All the </a:t>
            </a:r>
            <a:r>
              <a:rPr lang="en-US" sz="1600" b="1" dirty="0">
                <a:solidFill>
                  <a:srgbClr val="000000"/>
                </a:solidFill>
              </a:rPr>
              <a:t>components coefficient</a:t>
            </a:r>
            <a:r>
              <a:rPr lang="en-US" sz="1600" dirty="0">
                <a:solidFill>
                  <a:srgbClr val="000000"/>
                </a:solidFill>
              </a:rPr>
              <a:t> form the entire </a:t>
            </a:r>
            <a:r>
              <a:rPr lang="en-US" sz="1600" dirty="0" smtClean="0">
                <a:solidFill>
                  <a:srgbClr val="000000"/>
                </a:solidFill>
              </a:rPr>
              <a:t>Package. </a:t>
            </a:r>
            <a:r>
              <a:rPr lang="en-US" sz="1600" dirty="0">
                <a:solidFill>
                  <a:srgbClr val="000000"/>
                </a:solidFill>
              </a:rPr>
              <a:t>Hence the composition of 1 unit of </a:t>
            </a:r>
            <a:r>
              <a:rPr lang="en-US" sz="1600" dirty="0" smtClean="0">
                <a:solidFill>
                  <a:srgbClr val="000000"/>
                </a:solidFill>
              </a:rPr>
              <a:t>Package includes </a:t>
            </a:r>
            <a:r>
              <a:rPr lang="en-US" sz="1600" dirty="0">
                <a:solidFill>
                  <a:srgbClr val="000000"/>
                </a:solidFill>
              </a:rPr>
              <a:t>all the components in the specified compositions</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r>
              <a:rPr lang="en-US" sz="1600" dirty="0">
                <a:solidFill>
                  <a:srgbClr val="000000"/>
                </a:solidFill>
              </a:rPr>
              <a:t>As user defines to ‘Add’ the components selected, rest all the </a:t>
            </a:r>
            <a:r>
              <a:rPr lang="en-US" sz="1600" dirty="0" smtClean="0">
                <a:solidFill>
                  <a:srgbClr val="000000"/>
                </a:solidFill>
              </a:rPr>
              <a:t>Package properties </a:t>
            </a:r>
            <a:r>
              <a:rPr lang="en-US" sz="1600" dirty="0">
                <a:solidFill>
                  <a:srgbClr val="000000"/>
                </a:solidFill>
              </a:rPr>
              <a:t>are displayed for the user to define.</a:t>
            </a:r>
          </a:p>
          <a:p>
            <a:pPr lvl="0" indent="-228600">
              <a:spcBef>
                <a:spcPts val="0"/>
              </a:spcBef>
              <a:buClr>
                <a:srgbClr val="000000"/>
              </a:buClr>
            </a:pPr>
            <a:r>
              <a:rPr lang="en-US" sz="1600" dirty="0">
                <a:solidFill>
                  <a:srgbClr val="000000"/>
                </a:solidFill>
              </a:rPr>
              <a:t>User can choose to add more components to the </a:t>
            </a:r>
            <a:r>
              <a:rPr lang="en-US" sz="1600" dirty="0" smtClean="0">
                <a:solidFill>
                  <a:srgbClr val="000000"/>
                </a:solidFill>
              </a:rPr>
              <a:t>Package or </a:t>
            </a:r>
            <a:r>
              <a:rPr lang="en-US" sz="1600" dirty="0">
                <a:solidFill>
                  <a:srgbClr val="000000"/>
                </a:solidFill>
              </a:rPr>
              <a:t>can continue defining further details about the </a:t>
            </a:r>
            <a:r>
              <a:rPr lang="en-US" sz="1600" dirty="0" smtClean="0">
                <a:solidFill>
                  <a:srgbClr val="000000"/>
                </a:solidFill>
              </a:rPr>
              <a:t>Package</a:t>
            </a:r>
            <a:endParaRPr lang="en-US" sz="1600" dirty="0">
              <a:solidFill>
                <a:srgbClr val="000000"/>
              </a:solidFill>
            </a:endParaRPr>
          </a:p>
          <a:p>
            <a:pPr lvl="0" indent="-228600">
              <a:spcBef>
                <a:spcPts val="0"/>
              </a:spcBef>
              <a:buClr>
                <a:srgbClr val="000000"/>
              </a:buClr>
            </a:pPr>
            <a:r>
              <a:rPr lang="en-US" sz="1600" dirty="0">
                <a:solidFill>
                  <a:srgbClr val="000000"/>
                </a:solidFill>
              </a:rPr>
              <a:t>Mandatory fields for creating an </a:t>
            </a:r>
            <a:r>
              <a:rPr lang="en-US" sz="1600" dirty="0" smtClean="0">
                <a:solidFill>
                  <a:srgbClr val="000000"/>
                </a:solidFill>
              </a:rPr>
              <a:t>Package: Associated Product type, Project, Short </a:t>
            </a:r>
            <a:r>
              <a:rPr lang="en-US" sz="1600" dirty="0">
                <a:solidFill>
                  <a:srgbClr val="000000"/>
                </a:solidFill>
              </a:rPr>
              <a:t>description, </a:t>
            </a:r>
            <a:r>
              <a:rPr lang="en-US" sz="1600" dirty="0" smtClean="0">
                <a:solidFill>
                  <a:srgbClr val="000000"/>
                </a:solidFill>
              </a:rPr>
              <a:t>eDesign description, Package Unit </a:t>
            </a:r>
            <a:r>
              <a:rPr lang="en-US" sz="1600" dirty="0">
                <a:solidFill>
                  <a:srgbClr val="000000"/>
                </a:solidFill>
              </a:rPr>
              <a:t>of Measure, </a:t>
            </a:r>
            <a:r>
              <a:rPr lang="en-US" sz="1600" dirty="0" smtClean="0">
                <a:solidFill>
                  <a:srgbClr val="000000"/>
                </a:solidFill>
              </a:rPr>
              <a:t>Status</a:t>
            </a:r>
            <a:endParaRPr lang="en-US" sz="1600" dirty="0">
              <a:solidFill>
                <a:srgbClr val="000000"/>
              </a:solidFill>
            </a:endParaRPr>
          </a:p>
        </p:txBody>
      </p:sp>
    </p:spTree>
    <p:extLst>
      <p:ext uri="{BB962C8B-B14F-4D97-AF65-F5344CB8AC3E}">
        <p14:creationId xmlns:p14="http://schemas.microsoft.com/office/powerpoint/2010/main" val="2035960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alphaModFix/>
          </a:blip>
          <a:stretch>
            <a:fillRect/>
          </a:stretch>
        </p:blipFill>
        <p:spPr>
          <a:xfrm>
            <a:off x="152400" y="152400"/>
            <a:ext cx="11887201" cy="3059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alphaModFix/>
          </a:blip>
          <a:stretch>
            <a:fillRect/>
          </a:stretch>
        </p:blipFill>
        <p:spPr>
          <a:xfrm>
            <a:off x="152400" y="152400"/>
            <a:ext cx="11887197" cy="65067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Cost of a Package</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Package homepage</a:t>
            </a:r>
            <a:endParaRPr lang="en-US" sz="1600" dirty="0">
              <a:solidFill>
                <a:srgbClr val="000000"/>
              </a:solidFill>
            </a:endParaRPr>
          </a:p>
          <a:p>
            <a:pPr lvl="0" indent="-228600">
              <a:spcBef>
                <a:spcPts val="0"/>
              </a:spcBef>
              <a:buClr>
                <a:srgbClr val="000000"/>
              </a:buClr>
            </a:pPr>
            <a:r>
              <a:rPr lang="en-US" sz="1600" dirty="0">
                <a:solidFill>
                  <a:srgbClr val="000000"/>
                </a:solidFill>
              </a:rPr>
              <a:t>Navigate to a </a:t>
            </a:r>
            <a:r>
              <a:rPr lang="en-US" sz="1600" dirty="0" smtClean="0">
                <a:solidFill>
                  <a:srgbClr val="000000"/>
                </a:solidFill>
              </a:rPr>
              <a:t>Package details </a:t>
            </a:r>
            <a:r>
              <a:rPr lang="en-US" sz="1600" dirty="0">
                <a:solidFill>
                  <a:srgbClr val="000000"/>
                </a:solidFill>
              </a:rPr>
              <a:t>page</a:t>
            </a:r>
          </a:p>
          <a:p>
            <a:pPr lvl="0" indent="-228600">
              <a:spcBef>
                <a:spcPts val="0"/>
              </a:spcBef>
              <a:buClr>
                <a:srgbClr val="000000"/>
              </a:buClr>
            </a:pPr>
            <a:r>
              <a:rPr lang="en-US" sz="1600" b="1" dirty="0" smtClean="0">
                <a:solidFill>
                  <a:srgbClr val="000000"/>
                </a:solidFill>
              </a:rPr>
              <a:t>Package Cost </a:t>
            </a:r>
            <a:r>
              <a:rPr lang="en-US" sz="1600" b="1" dirty="0">
                <a:solidFill>
                  <a:srgbClr val="000000"/>
                </a:solidFill>
              </a:rPr>
              <a:t>= Sum of Cost of all the components that are associated with an </a:t>
            </a:r>
            <a:r>
              <a:rPr lang="en-US" sz="1600" b="1" dirty="0" smtClean="0">
                <a:solidFill>
                  <a:srgbClr val="000000"/>
                </a:solidFill>
              </a:rPr>
              <a:t>Package </a:t>
            </a:r>
            <a:endParaRPr lang="en-US" sz="1600" b="1" dirty="0">
              <a:solidFill>
                <a:srgbClr val="000000"/>
              </a:solidFill>
            </a:endParaRPr>
          </a:p>
          <a:p>
            <a:pPr lvl="0" indent="-228600">
              <a:spcBef>
                <a:spcPts val="0"/>
              </a:spcBef>
              <a:buClr>
                <a:srgbClr val="000000"/>
              </a:buClr>
            </a:pPr>
            <a:r>
              <a:rPr lang="en-US" sz="1600" b="1" dirty="0">
                <a:solidFill>
                  <a:srgbClr val="000000"/>
                </a:solidFill>
              </a:rPr>
              <a:t>Cost of each component = Average Landed Rate of the component * Coefficient of the component for the </a:t>
            </a:r>
            <a:r>
              <a:rPr lang="en-US" sz="1600" b="1" dirty="0" smtClean="0">
                <a:solidFill>
                  <a:srgbClr val="000000"/>
                </a:solidFill>
              </a:rPr>
              <a:t>Package</a:t>
            </a:r>
            <a:endParaRPr lang="en-US" sz="1600" b="1" dirty="0">
              <a:solidFill>
                <a:srgbClr val="000000"/>
              </a:solidFill>
            </a:endParaRPr>
          </a:p>
          <a:p>
            <a:pPr lvl="0" indent="-228600">
              <a:spcBef>
                <a:spcPts val="0"/>
              </a:spcBef>
              <a:buClr>
                <a:srgbClr val="000000"/>
              </a:buClr>
            </a:pPr>
            <a:r>
              <a:rPr lang="en-US" sz="1600" dirty="0">
                <a:solidFill>
                  <a:srgbClr val="000000"/>
                </a:solidFill>
              </a:rPr>
              <a:t>Average Landed Rate of a component = Average of landed rate in all the mode of purchases in a given location and on a specified date.</a:t>
            </a:r>
          </a:p>
          <a:p>
            <a:pPr lvl="0" indent="-228600">
              <a:spcBef>
                <a:spcPts val="0"/>
              </a:spcBef>
              <a:buClr>
                <a:srgbClr val="000000"/>
              </a:buClr>
            </a:pPr>
            <a:r>
              <a:rPr lang="en-US" sz="1600" dirty="0">
                <a:solidFill>
                  <a:srgbClr val="000000"/>
                </a:solidFill>
              </a:rPr>
              <a:t>To View cost of an </a:t>
            </a:r>
            <a:r>
              <a:rPr lang="en-US" sz="1600" dirty="0" smtClean="0">
                <a:solidFill>
                  <a:srgbClr val="000000"/>
                </a:solidFill>
              </a:rPr>
              <a:t>Package, </a:t>
            </a:r>
            <a:r>
              <a:rPr lang="en-US" sz="1600" dirty="0">
                <a:solidFill>
                  <a:srgbClr val="000000"/>
                </a:solidFill>
              </a:rPr>
              <a:t>user should navigate to the required </a:t>
            </a:r>
            <a:r>
              <a:rPr lang="en-US" sz="1600" dirty="0" smtClean="0">
                <a:solidFill>
                  <a:srgbClr val="000000"/>
                </a:solidFill>
              </a:rPr>
              <a:t>Package details </a:t>
            </a:r>
            <a:r>
              <a:rPr lang="en-US" sz="1600" dirty="0">
                <a:solidFill>
                  <a:srgbClr val="000000"/>
                </a:solidFill>
              </a:rPr>
              <a:t>page</a:t>
            </a:r>
          </a:p>
          <a:p>
            <a:pPr lvl="0" indent="-228600">
              <a:spcBef>
                <a:spcPts val="0"/>
              </a:spcBef>
              <a:buClr>
                <a:srgbClr val="000000"/>
              </a:buClr>
            </a:pPr>
            <a:r>
              <a:rPr lang="en-US" sz="1600" dirty="0">
                <a:solidFill>
                  <a:srgbClr val="000000"/>
                </a:solidFill>
              </a:rPr>
              <a:t>In the composition section on the right corner of the section, define the Location and Date for which the Cost of the </a:t>
            </a:r>
            <a:r>
              <a:rPr lang="en-US" sz="1600" dirty="0" smtClean="0">
                <a:solidFill>
                  <a:srgbClr val="000000"/>
                </a:solidFill>
              </a:rPr>
              <a:t>Package is </a:t>
            </a:r>
            <a:r>
              <a:rPr lang="en-US" sz="1600" dirty="0">
                <a:solidFill>
                  <a:srgbClr val="000000"/>
                </a:solidFill>
              </a:rPr>
              <a:t>required</a:t>
            </a:r>
          </a:p>
          <a:p>
            <a:pPr lvl="0" indent="-228600">
              <a:spcBef>
                <a:spcPts val="0"/>
              </a:spcBef>
              <a:buClr>
                <a:srgbClr val="000000"/>
              </a:buClr>
            </a:pPr>
            <a:r>
              <a:rPr lang="en-US" sz="1600" dirty="0">
                <a:solidFill>
                  <a:srgbClr val="000000"/>
                </a:solidFill>
              </a:rPr>
              <a:t>Accordingly the Cost of the </a:t>
            </a:r>
            <a:r>
              <a:rPr lang="en-US" sz="1600" dirty="0" smtClean="0">
                <a:solidFill>
                  <a:srgbClr val="000000"/>
                </a:solidFill>
              </a:rPr>
              <a:t>Package is </a:t>
            </a:r>
            <a:r>
              <a:rPr lang="en-US" sz="1600" dirty="0">
                <a:solidFill>
                  <a:srgbClr val="000000"/>
                </a:solidFill>
              </a:rPr>
              <a:t>calculated and displayed along with the breakup of the Cost for each component</a:t>
            </a:r>
          </a:p>
        </p:txBody>
      </p:sp>
    </p:spTree>
    <p:extLst>
      <p:ext uri="{BB962C8B-B14F-4D97-AF65-F5344CB8AC3E}">
        <p14:creationId xmlns:p14="http://schemas.microsoft.com/office/powerpoint/2010/main" val="926394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Shape 480"/>
          <p:cNvPicPr preferRelativeResize="0"/>
          <p:nvPr/>
        </p:nvPicPr>
        <p:blipFill>
          <a:blip r:embed="rId3">
            <a:alphaModFix/>
          </a:blip>
          <a:stretch>
            <a:fillRect/>
          </a:stretch>
        </p:blipFill>
        <p:spPr>
          <a:xfrm>
            <a:off x="152400" y="152400"/>
            <a:ext cx="11887203" cy="581003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Shape 504"/>
          <p:cNvPicPr preferRelativeResize="0"/>
          <p:nvPr/>
        </p:nvPicPr>
        <p:blipFill>
          <a:blip r:embed="rId3">
            <a:alphaModFix/>
          </a:blip>
          <a:stretch>
            <a:fillRect/>
          </a:stretch>
        </p:blipFill>
        <p:spPr>
          <a:xfrm>
            <a:off x="152400" y="152400"/>
            <a:ext cx="11887202" cy="35787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Update a Package Details</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to </a:t>
            </a:r>
            <a:r>
              <a:rPr lang="en-US" sz="1600" dirty="0" smtClean="0">
                <a:solidFill>
                  <a:srgbClr val="000000"/>
                </a:solidFill>
              </a:rPr>
              <a:t>Package homepage</a:t>
            </a:r>
          </a:p>
          <a:p>
            <a:pPr lvl="0" indent="-228600">
              <a:spcBef>
                <a:spcPts val="0"/>
              </a:spcBef>
              <a:buClr>
                <a:srgbClr val="000000"/>
              </a:buClr>
            </a:pPr>
            <a:r>
              <a:rPr lang="en-US" sz="1600" dirty="0">
                <a:solidFill>
                  <a:srgbClr val="000000"/>
                </a:solidFill>
              </a:rPr>
              <a:t>Navigate to a </a:t>
            </a:r>
            <a:r>
              <a:rPr lang="en-US" sz="1600" dirty="0" smtClean="0">
                <a:solidFill>
                  <a:srgbClr val="000000"/>
                </a:solidFill>
              </a:rPr>
              <a:t>Packages details page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on the ‘Edit’ button on the top right corner of the page</a:t>
            </a:r>
          </a:p>
          <a:p>
            <a:pPr lvl="0" indent="-228600">
              <a:spcBef>
                <a:spcPts val="0"/>
              </a:spcBef>
              <a:buClr>
                <a:srgbClr val="000000"/>
              </a:buClr>
            </a:pPr>
            <a:r>
              <a:rPr lang="en-US" sz="1600" dirty="0" smtClean="0">
                <a:solidFill>
                  <a:srgbClr val="000000"/>
                </a:solidFill>
              </a:rPr>
              <a:t>All the Package properties are editable</a:t>
            </a:r>
          </a:p>
          <a:p>
            <a:pPr lvl="0" indent="-228600">
              <a:spcBef>
                <a:spcPts val="0"/>
              </a:spcBef>
              <a:buClr>
                <a:srgbClr val="000000"/>
              </a:buClr>
            </a:pPr>
            <a:r>
              <a:rPr lang="en-US" sz="1600" dirty="0" smtClean="0">
                <a:solidFill>
                  <a:srgbClr val="000000"/>
                </a:solidFill>
              </a:rPr>
              <a:t>Users can update the Package properties and submit</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cannot add or remove components from Package details once created</a:t>
            </a:r>
          </a:p>
          <a:p>
            <a:pPr lvl="0" indent="-228600">
              <a:spcBef>
                <a:spcPts val="0"/>
              </a:spcBef>
              <a:buClr>
                <a:srgbClr val="000000"/>
              </a:buClr>
            </a:pPr>
            <a:r>
              <a:rPr lang="en-US" sz="1600" dirty="0" smtClean="0">
                <a:solidFill>
                  <a:srgbClr val="000000"/>
                </a:solidFill>
              </a:rPr>
              <a:t>Users can still change the coefficient values of the components associated with a Package</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89169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Shape 510"/>
          <p:cNvPicPr preferRelativeResize="0"/>
          <p:nvPr/>
        </p:nvPicPr>
        <p:blipFill>
          <a:blip r:embed="rId3">
            <a:alphaModFix/>
          </a:blip>
          <a:stretch>
            <a:fillRect/>
          </a:stretch>
        </p:blipFill>
        <p:spPr>
          <a:xfrm>
            <a:off x="152400" y="152400"/>
            <a:ext cx="11887200" cy="575187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Exchange Rates</a:t>
            </a:r>
          </a:p>
        </p:txBody>
      </p:sp>
      <p:sp>
        <p:nvSpPr>
          <p:cNvPr id="516" name="Shape 516"/>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dirty="0"/>
              <a:t>View current applicable exchange rates</a:t>
            </a:r>
          </a:p>
          <a:p>
            <a:pPr lvl="1" indent="-228600">
              <a:spcBef>
                <a:spcPts val="0"/>
              </a:spcBef>
            </a:pPr>
            <a:r>
              <a:rPr lang="en-US" sz="1600" dirty="0" smtClean="0"/>
              <a:t>Login to CL and Navigate to the ‘Exchange Rates section</a:t>
            </a:r>
          </a:p>
          <a:p>
            <a:pPr lvl="1" indent="-228600">
              <a:spcBef>
                <a:spcPts val="0"/>
              </a:spcBef>
            </a:pPr>
            <a:r>
              <a:rPr lang="en-US" sz="1600" dirty="0" smtClean="0"/>
              <a:t>Users are Navigated to the Current applicable Exchange rates page</a:t>
            </a:r>
            <a:endParaRPr lang="en-US" sz="1600" b="0" i="0" u="none" strike="noStrike" cap="none" dirty="0">
              <a:solidFill>
                <a:schemeClr val="dk1"/>
              </a:solidFill>
              <a:sym typeface="Calibri"/>
            </a:endParaRPr>
          </a:p>
          <a:p>
            <a:pPr indent="-228600"/>
            <a:r>
              <a:rPr lang="en-US" dirty="0"/>
              <a:t>View Exchange rate history</a:t>
            </a:r>
          </a:p>
          <a:p>
            <a:pPr lvl="1" indent="-228600">
              <a:spcBef>
                <a:spcPts val="1000"/>
              </a:spcBef>
            </a:pPr>
            <a:r>
              <a:rPr lang="en-US" sz="1600" dirty="0" smtClean="0"/>
              <a:t>Users can select ‘ View Exchange Rate History’ option on the Exchange rates homepage</a:t>
            </a:r>
          </a:p>
          <a:p>
            <a:pPr lvl="1" indent="-228600">
              <a:spcBef>
                <a:spcPts val="1000"/>
              </a:spcBef>
            </a:pPr>
            <a:r>
              <a:rPr lang="en-US" sz="1600" b="0" i="0" u="none" strike="noStrike" cap="none" dirty="0" smtClean="0">
                <a:solidFill>
                  <a:schemeClr val="dk1"/>
                </a:solidFill>
                <a:sym typeface="Calibri"/>
              </a:rPr>
              <a:t>Users are navigated to the Exchange rate history page where Past, present and future versions of the Exchange rate for different currency types are displayed</a:t>
            </a:r>
          </a:p>
          <a:p>
            <a:pPr lvl="1" indent="-228600">
              <a:spcBef>
                <a:spcPts val="1000"/>
              </a:spcBef>
            </a:pPr>
            <a:r>
              <a:rPr lang="en-US" sz="1600" dirty="0" smtClean="0"/>
              <a:t>CL handles exchange rates from any currency type to INR </a:t>
            </a:r>
            <a:endParaRPr lang="en-US" sz="1600" b="0" i="0" u="none" strike="noStrike" cap="none" dirty="0" smtClean="0">
              <a:solidFill>
                <a:schemeClr val="dk1"/>
              </a:solidFill>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smtClean="0">
                <a:solidFill>
                  <a:schemeClr val="dk1"/>
                </a:solidFill>
                <a:latin typeface="Calibri"/>
                <a:ea typeface="Calibri"/>
                <a:cs typeface="Calibri"/>
                <a:sym typeface="Calibri"/>
              </a:rPr>
              <a:t>Define Exchange rate version</a:t>
            </a:r>
          </a:p>
          <a:p>
            <a:pPr lvl="1" indent="-228600">
              <a:spcBef>
                <a:spcPts val="1000"/>
              </a:spcBef>
            </a:pPr>
            <a:r>
              <a:rPr lang="en-US" sz="1600" dirty="0" smtClean="0"/>
              <a:t>User can select on ‘Add new’ on the Exchange rate history page and add a new Exchange rate version for specific currency type</a:t>
            </a:r>
          </a:p>
          <a:p>
            <a:pPr lvl="1" indent="-228600">
              <a:spcBef>
                <a:spcPts val="1000"/>
              </a:spcBef>
            </a:pPr>
            <a:r>
              <a:rPr lang="en-US" sz="1600" dirty="0" smtClean="0"/>
              <a:t>User should be able to define for which currency they wish to setup INR exchange rate, with the respective Conversion risk factor and applicable from date</a:t>
            </a:r>
          </a:p>
          <a:p>
            <a:pPr lvl="1" indent="-228600">
              <a:spcBef>
                <a:spcPts val="1000"/>
              </a:spcBef>
            </a:pPr>
            <a:endParaRPr sz="24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Shape 522"/>
          <p:cNvPicPr preferRelativeResize="0"/>
          <p:nvPr/>
        </p:nvPicPr>
        <p:blipFill>
          <a:blip r:embed="rId3">
            <a:alphaModFix/>
          </a:blip>
          <a:stretch>
            <a:fillRect/>
          </a:stretch>
        </p:blipFill>
        <p:spPr>
          <a:xfrm>
            <a:off x="117676" y="1390892"/>
            <a:ext cx="11887200" cy="3529274"/>
          </a:xfrm>
          <a:prstGeom prst="rect">
            <a:avLst/>
          </a:prstGeom>
          <a:noFill/>
          <a:ln>
            <a:noFill/>
          </a:ln>
        </p:spPr>
      </p:pic>
      <p:sp>
        <p:nvSpPr>
          <p:cNvPr id="2" name="Rectangle 1"/>
          <p:cNvSpPr/>
          <p:nvPr/>
        </p:nvSpPr>
        <p:spPr>
          <a:xfrm>
            <a:off x="117676" y="508763"/>
            <a:ext cx="5562741" cy="461665"/>
          </a:xfrm>
          <a:prstGeom prst="rect">
            <a:avLst/>
          </a:prstGeom>
        </p:spPr>
        <p:txBody>
          <a:bodyPr wrap="none">
            <a:spAutoFit/>
          </a:bodyPr>
          <a:lstStyle/>
          <a:p>
            <a:pPr lvl="0" indent="-228600"/>
            <a:r>
              <a:rPr lang="en-US" sz="2400" dirty="0"/>
              <a:t>View current applicable exchange rates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3">
            <a:alphaModFix/>
          </a:blip>
          <a:srcRect/>
          <a:stretch/>
        </p:blipFill>
        <p:spPr>
          <a:xfrm>
            <a:off x="0" y="716156"/>
            <a:ext cx="8028877" cy="4241672"/>
          </a:xfrm>
          <a:prstGeom prst="rect">
            <a:avLst/>
          </a:prstGeom>
          <a:noFill/>
          <a:ln>
            <a:noFill/>
          </a:ln>
        </p:spPr>
      </p:pic>
      <p:pic>
        <p:nvPicPr>
          <p:cNvPr id="130" name="Shape 130"/>
          <p:cNvPicPr preferRelativeResize="0"/>
          <p:nvPr/>
        </p:nvPicPr>
        <p:blipFill rotWithShape="1">
          <a:blip r:embed="rId4">
            <a:alphaModFix/>
          </a:blip>
          <a:srcRect/>
          <a:stretch/>
        </p:blipFill>
        <p:spPr>
          <a:xfrm>
            <a:off x="8790257" y="1438908"/>
            <a:ext cx="3198689" cy="2796168"/>
          </a:xfrm>
          <a:prstGeom prst="rect">
            <a:avLst/>
          </a:prstGeom>
          <a:noFill/>
          <a:ln>
            <a:noFill/>
          </a:ln>
        </p:spPr>
      </p:pic>
      <p:sp>
        <p:nvSpPr>
          <p:cNvPr id="131" name="Shape 131"/>
          <p:cNvSpPr/>
          <p:nvPr/>
        </p:nvSpPr>
        <p:spPr>
          <a:xfrm>
            <a:off x="10560204" y="503218"/>
            <a:ext cx="1428742" cy="613316"/>
          </a:xfrm>
          <a:prstGeom prst="wedgeRoundRectCallout">
            <a:avLst>
              <a:gd name="adj1" fmla="val -20761"/>
              <a:gd name="adj2" fmla="val 271591"/>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Select the required Material Group</a:t>
            </a:r>
          </a:p>
        </p:txBody>
      </p:sp>
      <p:sp>
        <p:nvSpPr>
          <p:cNvPr id="132" name="Shape 132"/>
          <p:cNvSpPr/>
          <p:nvPr/>
        </p:nvSpPr>
        <p:spPr>
          <a:xfrm>
            <a:off x="6445405" y="127123"/>
            <a:ext cx="1428742" cy="682752"/>
          </a:xfrm>
          <a:prstGeom prst="wedgeRoundRectCallout">
            <a:avLst>
              <a:gd name="adj1" fmla="val -19054"/>
              <a:gd name="adj2" fmla="val 11980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Search bar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alphaModFix/>
          </a:blip>
          <a:stretch>
            <a:fillRect/>
          </a:stretch>
        </p:blipFill>
        <p:spPr>
          <a:xfrm>
            <a:off x="152400" y="1251995"/>
            <a:ext cx="11887202" cy="5114745"/>
          </a:xfrm>
          <a:prstGeom prst="rect">
            <a:avLst/>
          </a:prstGeom>
          <a:noFill/>
          <a:ln>
            <a:noFill/>
          </a:ln>
        </p:spPr>
      </p:pic>
      <p:sp>
        <p:nvSpPr>
          <p:cNvPr id="2" name="Rectangle 1"/>
          <p:cNvSpPr/>
          <p:nvPr/>
        </p:nvSpPr>
        <p:spPr>
          <a:xfrm>
            <a:off x="152400" y="531912"/>
            <a:ext cx="3916457" cy="461665"/>
          </a:xfrm>
          <a:prstGeom prst="rect">
            <a:avLst/>
          </a:prstGeom>
        </p:spPr>
        <p:txBody>
          <a:bodyPr wrap="none">
            <a:spAutoFit/>
          </a:bodyPr>
          <a:lstStyle/>
          <a:p>
            <a:pPr indent="-228600"/>
            <a:r>
              <a:rPr lang="en-US" sz="2400" dirty="0"/>
              <a:t>View Exchange rate history</a:t>
            </a:r>
            <a:endParaRPr 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Shape 534"/>
          <p:cNvPicPr preferRelativeResize="0"/>
          <p:nvPr/>
        </p:nvPicPr>
        <p:blipFill>
          <a:blip r:embed="rId3">
            <a:alphaModFix/>
          </a:blip>
          <a:stretch>
            <a:fillRect/>
          </a:stretch>
        </p:blipFill>
        <p:spPr>
          <a:xfrm>
            <a:off x="196770" y="1182546"/>
            <a:ext cx="11887200" cy="4483695"/>
          </a:xfrm>
          <a:prstGeom prst="rect">
            <a:avLst/>
          </a:prstGeom>
          <a:noFill/>
          <a:ln>
            <a:noFill/>
          </a:ln>
        </p:spPr>
      </p:pic>
      <p:sp>
        <p:nvSpPr>
          <p:cNvPr id="2" name="Rectangle 1"/>
          <p:cNvSpPr/>
          <p:nvPr/>
        </p:nvSpPr>
        <p:spPr>
          <a:xfrm>
            <a:off x="196770" y="415361"/>
            <a:ext cx="3945311" cy="424732"/>
          </a:xfrm>
          <a:prstGeom prst="rect">
            <a:avLst/>
          </a:prstGeom>
        </p:spPr>
        <p:txBody>
          <a:bodyPr wrap="none">
            <a:spAutoFit/>
          </a:bodyPr>
          <a:lstStyle/>
          <a:p>
            <a:pPr lvl="0">
              <a:lnSpc>
                <a:spcPct val="90000"/>
              </a:lnSpc>
              <a:spcBef>
                <a:spcPts val="1000"/>
              </a:spcBef>
              <a:buClr>
                <a:schemeClr val="dk1"/>
              </a:buClr>
              <a:buSzPct val="100000"/>
            </a:pPr>
            <a:r>
              <a:rPr lang="en-US" sz="2400" dirty="0" smtClean="0">
                <a:solidFill>
                  <a:schemeClr val="dk1"/>
                </a:solidFill>
                <a:latin typeface="Calibri"/>
                <a:ea typeface="Calibri"/>
                <a:cs typeface="Calibri"/>
                <a:sym typeface="Calibri"/>
              </a:rPr>
              <a:t>Define Exchange rate version</a:t>
            </a:r>
            <a:endParaRPr lang="en-US" sz="2400" dirty="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Cost to Price Ratio (CPR)</a:t>
            </a:r>
          </a:p>
        </p:txBody>
      </p:sp>
      <p:sp>
        <p:nvSpPr>
          <p:cNvPr id="540" name="Shape 54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View CPR for a group of components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View CPR for a specific component under a group</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View project specific CPR values setup in a group of components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Setup CPR for a group of components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Setup CPR for a specific component</a:t>
            </a: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Setup project exception CPR values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CPR (Cost-to-Price Ratio)</a:t>
            </a:r>
            <a:endParaRPr lang="en-US" sz="6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9165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16835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View CPR for a group of components/Specific component</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767748"/>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sz="1600" dirty="0" smtClean="0"/>
              <a:t>Login to CL and Navigate to </a:t>
            </a:r>
            <a:r>
              <a:rPr lang="en-US" sz="1600" dirty="0" smtClean="0"/>
              <a:t>PriceBook</a:t>
            </a:r>
            <a:r>
              <a:rPr lang="en-US" sz="1600" dirty="0" smtClean="0"/>
              <a:t> section</a:t>
            </a:r>
          </a:p>
          <a:p>
            <a:pPr lvl="0" indent="-228600">
              <a:spcBef>
                <a:spcPts val="0"/>
              </a:spcBef>
            </a:pPr>
            <a:r>
              <a:rPr lang="en-US" sz="1600" dirty="0" smtClean="0"/>
              <a:t>Users will be navigated to the CPR page as CPR is only developed as part of </a:t>
            </a:r>
            <a:r>
              <a:rPr lang="en-US" sz="1600" dirty="0" smtClean="0"/>
              <a:t>PriceBook</a:t>
            </a:r>
            <a:r>
              <a:rPr lang="en-US" sz="1600" dirty="0" smtClean="0"/>
              <a:t> </a:t>
            </a:r>
          </a:p>
          <a:p>
            <a:pPr lvl="0" indent="-228600">
              <a:spcBef>
                <a:spcPts val="0"/>
              </a:spcBef>
            </a:pPr>
            <a:r>
              <a:rPr lang="en-US" sz="2000" dirty="0" smtClean="0"/>
              <a:t>View </a:t>
            </a:r>
            <a:r>
              <a:rPr lang="en-US" sz="2000" dirty="0"/>
              <a:t>CPR for a group of </a:t>
            </a:r>
            <a:r>
              <a:rPr lang="en-US" sz="2000" dirty="0" smtClean="0"/>
              <a:t>components</a:t>
            </a:r>
          </a:p>
          <a:p>
            <a:pPr lvl="1" indent="-228600">
              <a:spcBef>
                <a:spcPts val="0"/>
              </a:spcBef>
            </a:pPr>
            <a:r>
              <a:rPr lang="en-US" sz="1600" dirty="0" smtClean="0"/>
              <a:t>Users can specify the group of components they wish to view CPR for: Materials/Services/SFGs/Packages</a:t>
            </a:r>
          </a:p>
          <a:p>
            <a:pPr lvl="1" indent="-228600">
              <a:spcBef>
                <a:spcPts val="0"/>
              </a:spcBef>
            </a:pPr>
            <a:r>
              <a:rPr lang="en-US" sz="1600" dirty="0" smtClean="0"/>
              <a:t>Users then further narrow the group of components they wish to look for CPR values based on the Classification properties</a:t>
            </a:r>
          </a:p>
          <a:p>
            <a:pPr lvl="1" indent="-228600">
              <a:spcBef>
                <a:spcPts val="0"/>
              </a:spcBef>
            </a:pPr>
            <a:r>
              <a:rPr lang="en-US" sz="1600" dirty="0" smtClean="0"/>
              <a:t>For Materials: Users have to select the Classification level 1 value to view all the values setup at level 2 and level 3</a:t>
            </a:r>
          </a:p>
          <a:p>
            <a:pPr lvl="1" indent="-228600">
              <a:spcBef>
                <a:spcPts val="0"/>
              </a:spcBef>
            </a:pPr>
            <a:r>
              <a:rPr lang="en-US" sz="1600" dirty="0" smtClean="0"/>
              <a:t>For Services/SFGs/Packages: Users will be directly navigated to all the CPR values setup at Classification level 1 and level 2</a:t>
            </a:r>
          </a:p>
          <a:p>
            <a:pPr lvl="1" indent="-228600">
              <a:spcBef>
                <a:spcPts val="0"/>
              </a:spcBef>
            </a:pPr>
            <a:r>
              <a:rPr lang="en-US" sz="1600" dirty="0" smtClean="0"/>
              <a:t>Users can also filter CPR values based on the Applicable date accordingly the respective version of CPR is shown in the results</a:t>
            </a:r>
            <a:endParaRPr lang="en-US" sz="1600" dirty="0"/>
          </a:p>
          <a:p>
            <a:pPr lvl="0" indent="-228600"/>
            <a:r>
              <a:rPr lang="en-US" sz="2000" dirty="0"/>
              <a:t>View CPR for a specific component under a </a:t>
            </a:r>
            <a:r>
              <a:rPr lang="en-US" sz="2000" dirty="0" smtClean="0"/>
              <a:t>group</a:t>
            </a:r>
          </a:p>
          <a:p>
            <a:pPr lvl="1" indent="-228600"/>
            <a:r>
              <a:rPr lang="en-US" sz="1600" dirty="0" smtClean="0"/>
              <a:t>Given user is able to view CPR for a group of item, they will also be shown of the specific component exceptions in a group</a:t>
            </a:r>
          </a:p>
          <a:p>
            <a:pPr lvl="1" indent="-228600"/>
            <a:r>
              <a:rPr lang="en-US" sz="1600" dirty="0" smtClean="0"/>
              <a:t>Specific component exceptions are displayed with component code and the CPR setup for the respective component (Material/Service/SFG/Package)</a:t>
            </a:r>
            <a:endParaRPr lang="en-US" sz="1600" dirty="0"/>
          </a:p>
        </p:txBody>
      </p:sp>
    </p:spTree>
    <p:extLst>
      <p:ext uri="{BB962C8B-B14F-4D97-AF65-F5344CB8AC3E}">
        <p14:creationId xmlns:p14="http://schemas.microsoft.com/office/powerpoint/2010/main" val="349463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Shape 546"/>
          <p:cNvPicPr preferRelativeResize="0"/>
          <p:nvPr/>
        </p:nvPicPr>
        <p:blipFill>
          <a:blip r:embed="rId3">
            <a:alphaModFix/>
          </a:blip>
          <a:stretch>
            <a:fillRect/>
          </a:stretch>
        </p:blipFill>
        <p:spPr>
          <a:xfrm>
            <a:off x="152400" y="152400"/>
            <a:ext cx="11887200" cy="48789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Shape 552"/>
          <p:cNvPicPr preferRelativeResize="0"/>
          <p:nvPr/>
        </p:nvPicPr>
        <p:blipFill>
          <a:blip r:embed="rId3">
            <a:alphaModFix/>
          </a:blip>
          <a:stretch>
            <a:fillRect/>
          </a:stretch>
        </p:blipFill>
        <p:spPr>
          <a:xfrm>
            <a:off x="152400" y="152400"/>
            <a:ext cx="11887197" cy="582212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a:blip r:embed="rId3">
            <a:alphaModFix/>
          </a:blip>
          <a:stretch>
            <a:fillRect/>
          </a:stretch>
        </p:blipFill>
        <p:spPr>
          <a:xfrm>
            <a:off x="152400" y="152400"/>
            <a:ext cx="11887202" cy="490663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a:blip r:embed="rId3">
            <a:alphaModFix/>
          </a:blip>
          <a:stretch>
            <a:fillRect/>
          </a:stretch>
        </p:blipFill>
        <p:spPr>
          <a:xfrm>
            <a:off x="140825" y="1714981"/>
            <a:ext cx="11887202" cy="4494454"/>
          </a:xfrm>
          <a:prstGeom prst="rect">
            <a:avLst/>
          </a:prstGeom>
          <a:noFill/>
          <a:ln>
            <a:noFill/>
          </a:ln>
        </p:spPr>
      </p:pic>
      <p:sp>
        <p:nvSpPr>
          <p:cNvPr id="2" name="Rectangle 1"/>
          <p:cNvSpPr/>
          <p:nvPr/>
        </p:nvSpPr>
        <p:spPr>
          <a:xfrm>
            <a:off x="304800" y="164564"/>
            <a:ext cx="11455078" cy="1200329"/>
          </a:xfrm>
          <a:prstGeom prst="rect">
            <a:avLst/>
          </a:prstGeom>
          <a:noFill/>
          <a:ln>
            <a:noFill/>
          </a:ln>
        </p:spPr>
        <p:txBody>
          <a:bodyPr lIns="91425" tIns="45700" rIns="91425" bIns="45700" anchor="t" anchorCtr="0">
            <a:noAutofit/>
          </a:bodyPr>
          <a:lstStyle/>
          <a:p>
            <a:pPr>
              <a:lnSpc>
                <a:spcPct val="90000"/>
              </a:lnSpc>
              <a:buClr>
                <a:schemeClr val="dk1"/>
              </a:buClr>
              <a:buSzPct val="100000"/>
            </a:pPr>
            <a:r>
              <a:rPr lang="en-US" sz="2400" dirty="0">
                <a:solidFill>
                  <a:schemeClr val="dk1"/>
                </a:solidFill>
                <a:latin typeface="Calibri"/>
                <a:ea typeface="Calibri"/>
                <a:cs typeface="Calibri"/>
                <a:sym typeface="Calibri"/>
              </a:rPr>
              <a:t>View project specific CPR values setup in a group of components</a:t>
            </a:r>
          </a:p>
          <a:p>
            <a:pPr marL="685800" lvl="1" indent="-228600">
              <a:lnSpc>
                <a:spcPct val="90000"/>
              </a:lnSpc>
              <a:buClr>
                <a:schemeClr val="dk1"/>
              </a:buClr>
              <a:buSzPct val="100000"/>
              <a:buFont typeface="Arial"/>
              <a:buChar char="•"/>
            </a:pPr>
            <a:r>
              <a:rPr lang="en-US" sz="1600" dirty="0">
                <a:solidFill>
                  <a:schemeClr val="dk1"/>
                </a:solidFill>
                <a:latin typeface="Calibri"/>
                <a:ea typeface="Calibri"/>
                <a:cs typeface="Calibri"/>
                <a:sym typeface="Calibri"/>
              </a:rPr>
              <a:t>Users are by default shown CPR values that are applicable globally in TE</a:t>
            </a:r>
          </a:p>
          <a:p>
            <a:pPr marL="685800" lvl="1" indent="-228600">
              <a:lnSpc>
                <a:spcPct val="90000"/>
              </a:lnSpc>
              <a:buClr>
                <a:schemeClr val="dk1"/>
              </a:buClr>
              <a:buSzPct val="100000"/>
              <a:buFont typeface="Arial"/>
              <a:buChar char="•"/>
            </a:pPr>
            <a:r>
              <a:rPr lang="en-US" sz="1600" dirty="0">
                <a:solidFill>
                  <a:schemeClr val="dk1"/>
                </a:solidFill>
                <a:latin typeface="Calibri"/>
                <a:ea typeface="Calibri"/>
                <a:cs typeface="Calibri"/>
                <a:sym typeface="Calibri"/>
              </a:rPr>
              <a:t>For viewing the Project specific CPR values, user should choose the respective project name in the dropdown and if there is project specific value setup for any component(s) in the specified group(s) the same shall be displayed along with the globally setup CPR value.</a:t>
            </a:r>
            <a:endParaRPr lang="en-US" sz="1600" dirty="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Setup CPR value for a group of components</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a:t>
            </a:r>
            <a:r>
              <a:rPr lang="en-US" sz="1600" dirty="0" smtClean="0">
                <a:solidFill>
                  <a:srgbClr val="000000"/>
                </a:solidFill>
              </a:rPr>
              <a:t>to </a:t>
            </a:r>
            <a:r>
              <a:rPr lang="en-US" sz="1600" dirty="0" smtClean="0">
                <a:solidFill>
                  <a:srgbClr val="000000"/>
                </a:solidFill>
              </a:rPr>
              <a:t>PriceBook</a:t>
            </a:r>
            <a:endParaRPr lang="en-US" sz="1600" dirty="0" smtClean="0">
              <a:solidFill>
                <a:srgbClr val="000000"/>
              </a:solidFill>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the ‘+’ button at the right bottom of the CPR View page</a:t>
            </a:r>
          </a:p>
          <a:p>
            <a:pPr lvl="0" indent="-228600">
              <a:spcBef>
                <a:spcPts val="0"/>
              </a:spcBef>
              <a:buClr>
                <a:srgbClr val="000000"/>
              </a:buClr>
            </a:pPr>
            <a:r>
              <a:rPr lang="en-US" sz="1600" dirty="0" smtClean="0">
                <a:solidFill>
                  <a:srgbClr val="000000"/>
                </a:solidFill>
              </a:rPr>
              <a:t>Users shall be navigated to a pop-up screen to add a new CPR version onto CL DB</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define the ‘Resource type’ and ’Group of components’ (For Materials defining Classification level 1 and 2 values are mandatory, For Services/SFGs/Packages defining Classification level 1 value is mandatory) to specify for which group of components they wish to add new CPR version</a:t>
            </a:r>
          </a:p>
          <a:p>
            <a:pPr lvl="0" indent="-228600">
              <a:spcBef>
                <a:spcPts val="0"/>
              </a:spcBef>
              <a:buClr>
                <a:srgbClr val="000000"/>
              </a:buClr>
            </a:pPr>
            <a:r>
              <a:rPr lang="en-US" sz="1600" dirty="0" smtClean="0">
                <a:solidFill>
                  <a:srgbClr val="000000"/>
                </a:solidFill>
              </a:rPr>
              <a:t>User can define the ‘Applicable from’ date to define from when the new version of CPR is applicable.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Similar to the case of Rate for components CPR also cannot be setup for past dates.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 define all the CPR coefficient values and submit CPR</a:t>
            </a:r>
          </a:p>
          <a:p>
            <a:pPr lvl="0" indent="-228600">
              <a:spcBef>
                <a:spcPts val="0"/>
              </a:spcBef>
              <a:buClr>
                <a:srgbClr val="000000"/>
              </a:buClr>
            </a:pPr>
            <a:r>
              <a:rPr lang="en-US" sz="1600" dirty="0" smtClean="0">
                <a:solidFill>
                  <a:srgbClr val="000000"/>
                </a:solidFill>
              </a:rPr>
              <a:t>Similar to the case of Rate for components, on a given date only one version of CPR should be setup for the same group of components. CL application will not allow users to create a new version on the same date for a group of components.</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8192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a:stretch/>
        </p:blipFill>
        <p:spPr>
          <a:xfrm>
            <a:off x="0" y="279400"/>
            <a:ext cx="12192000" cy="6278923"/>
          </a:xfrm>
          <a:prstGeom prst="rect">
            <a:avLst/>
          </a:prstGeom>
          <a:noFill/>
          <a:ln>
            <a:noFill/>
          </a:ln>
        </p:spPr>
      </p:pic>
      <p:sp>
        <p:nvSpPr>
          <p:cNvPr id="138" name="Shape 138"/>
          <p:cNvSpPr/>
          <p:nvPr/>
        </p:nvSpPr>
        <p:spPr>
          <a:xfrm>
            <a:off x="3133492" y="625881"/>
            <a:ext cx="2687443" cy="613316"/>
          </a:xfrm>
          <a:prstGeom prst="wedgeRoundRectCallout">
            <a:avLst>
              <a:gd name="adj1" fmla="val -81531"/>
              <a:gd name="adj2" fmla="val 77045"/>
              <a:gd name="adj3" fmla="val 16667"/>
            </a:avLst>
          </a:prstGeom>
          <a:solidFill>
            <a:srgbClr val="9CC2E5"/>
          </a:solidFill>
          <a:ln w="12700" cap="flat" cmpd="sng">
            <a:solidFill>
              <a:srgbClr val="31538F"/>
            </a:solidFill>
            <a:prstDash val="solid"/>
            <a:miter lim="800000"/>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dk1"/>
                </a:solidFill>
                <a:latin typeface="Calibri"/>
                <a:ea typeface="Calibri"/>
                <a:cs typeface="Calibri"/>
                <a:sym typeface="Calibri"/>
              </a:rPr>
              <a:t>By Default General properties of materials will be displayed in search results page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Shape 570"/>
          <p:cNvPicPr preferRelativeResize="0"/>
          <p:nvPr/>
        </p:nvPicPr>
        <p:blipFill>
          <a:blip r:embed="rId3">
            <a:alphaModFix/>
          </a:blip>
          <a:stretch>
            <a:fillRect/>
          </a:stretch>
        </p:blipFill>
        <p:spPr>
          <a:xfrm>
            <a:off x="152400" y="152400"/>
            <a:ext cx="11887203" cy="57460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Setup CPR value for a specific Component</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a:solidFill>
                  <a:srgbClr val="000000"/>
                </a:solidFill>
              </a:rPr>
              <a:t>Log into CL and navigate </a:t>
            </a:r>
            <a:r>
              <a:rPr lang="en-US" sz="1600" dirty="0" smtClean="0">
                <a:solidFill>
                  <a:srgbClr val="000000"/>
                </a:solidFill>
              </a:rPr>
              <a:t>to </a:t>
            </a:r>
            <a:r>
              <a:rPr lang="en-US" sz="1600" dirty="0" smtClean="0">
                <a:solidFill>
                  <a:srgbClr val="000000"/>
                </a:solidFill>
              </a:rPr>
              <a:t>PriceBook</a:t>
            </a:r>
            <a:endParaRPr lang="en-US" sz="1600" dirty="0" smtClean="0">
              <a:solidFill>
                <a:srgbClr val="000000"/>
              </a:solidFill>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the ‘+’ button at the right bottom of the CPR View page</a:t>
            </a:r>
          </a:p>
          <a:p>
            <a:pPr lvl="0" indent="-228600">
              <a:spcBef>
                <a:spcPts val="0"/>
              </a:spcBef>
              <a:buClr>
                <a:srgbClr val="000000"/>
              </a:buClr>
            </a:pPr>
            <a:r>
              <a:rPr lang="en-US" sz="1600" dirty="0" smtClean="0">
                <a:solidFill>
                  <a:srgbClr val="000000"/>
                </a:solidFill>
              </a:rPr>
              <a:t>Users shall be navigated to a pop-up screen to add a new CPR version onto CL DB</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define the ‘Resource type’ and specify the ‘Component code’ for which the new CPR version needs to be created</a:t>
            </a:r>
          </a:p>
          <a:p>
            <a:pPr lvl="0" indent="-228600">
              <a:spcBef>
                <a:spcPts val="0"/>
              </a:spcBef>
              <a:buClr>
                <a:srgbClr val="000000"/>
              </a:buClr>
            </a:pPr>
            <a:r>
              <a:rPr lang="en-US" sz="1600" dirty="0" smtClean="0">
                <a:solidFill>
                  <a:srgbClr val="000000"/>
                </a:solidFill>
              </a:rPr>
              <a:t>User can define the ‘Applicable from’ date to define from when the new version of CPR is applicable.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Similar to the case of Rate for components CPR also cannot be setup for past dates.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 define all the CPR coefficient values and submit CPR</a:t>
            </a:r>
          </a:p>
          <a:p>
            <a:pPr lvl="0" indent="-228600">
              <a:spcBef>
                <a:spcPts val="0"/>
              </a:spcBef>
              <a:buClr>
                <a:srgbClr val="000000"/>
              </a:buClr>
            </a:pPr>
            <a:r>
              <a:rPr lang="en-US" sz="1600" dirty="0" smtClean="0">
                <a:solidFill>
                  <a:srgbClr val="000000"/>
                </a:solidFill>
              </a:rPr>
              <a:t>Similar to the case of Rate for components, on a given date only one version of CPR should be setup for the given component. CL application will not allow users to create a new version on the same date for a given component.</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5660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Shape 576"/>
          <p:cNvPicPr preferRelativeResize="0"/>
          <p:nvPr/>
        </p:nvPicPr>
        <p:blipFill>
          <a:blip r:embed="rId3">
            <a:alphaModFix/>
          </a:blip>
          <a:stretch>
            <a:fillRect/>
          </a:stretch>
        </p:blipFill>
        <p:spPr>
          <a:xfrm>
            <a:off x="152400" y="152400"/>
            <a:ext cx="11887202" cy="604973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Setup CPR value for a specific Component as a Project Exceptions</a:t>
            </a:r>
            <a:endParaRPr lang="en-US" sz="44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buClr>
                <a:srgbClr val="000000"/>
              </a:buClr>
            </a:pPr>
            <a:r>
              <a:rPr lang="en-US" sz="1600" dirty="0" smtClean="0">
                <a:solidFill>
                  <a:srgbClr val="000000"/>
                </a:solidFill>
              </a:rPr>
              <a:t>Project Exceptions are allowed to be specified at component level and not to a group of components</a:t>
            </a:r>
          </a:p>
          <a:p>
            <a:pPr lvl="0" indent="-228600">
              <a:spcBef>
                <a:spcPts val="0"/>
              </a:spcBef>
              <a:buClr>
                <a:srgbClr val="000000"/>
              </a:buClr>
            </a:pPr>
            <a:endParaRPr lang="en-US" sz="1600" dirty="0">
              <a:solidFill>
                <a:srgbClr val="000000"/>
              </a:solidFill>
            </a:endParaRPr>
          </a:p>
          <a:p>
            <a:pPr lvl="0" indent="-228600">
              <a:spcBef>
                <a:spcPts val="0"/>
              </a:spcBef>
              <a:buClr>
                <a:srgbClr val="000000"/>
              </a:buClr>
            </a:pPr>
            <a:r>
              <a:rPr lang="en-US" sz="1600" dirty="0" smtClean="0">
                <a:solidFill>
                  <a:srgbClr val="000000"/>
                </a:solidFill>
              </a:rPr>
              <a:t>Log </a:t>
            </a:r>
            <a:r>
              <a:rPr lang="en-US" sz="1600" dirty="0">
                <a:solidFill>
                  <a:srgbClr val="000000"/>
                </a:solidFill>
              </a:rPr>
              <a:t>into CL and navigate </a:t>
            </a:r>
            <a:r>
              <a:rPr lang="en-US" sz="1600" dirty="0" smtClean="0">
                <a:solidFill>
                  <a:srgbClr val="000000"/>
                </a:solidFill>
              </a:rPr>
              <a:t>to </a:t>
            </a:r>
            <a:r>
              <a:rPr lang="en-US" sz="1600" dirty="0" smtClean="0">
                <a:solidFill>
                  <a:srgbClr val="000000"/>
                </a:solidFill>
              </a:rPr>
              <a:t>PriceBook</a:t>
            </a:r>
            <a:endParaRPr lang="en-US" sz="1600" dirty="0" smtClean="0">
              <a:solidFill>
                <a:srgbClr val="000000"/>
              </a:solidFill>
            </a:endParaRP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Select the ‘+’ button at the right bottom of the CPR View page</a:t>
            </a:r>
          </a:p>
          <a:p>
            <a:pPr lvl="0" indent="-228600">
              <a:spcBef>
                <a:spcPts val="0"/>
              </a:spcBef>
              <a:buClr>
                <a:srgbClr val="000000"/>
              </a:buClr>
            </a:pPr>
            <a:r>
              <a:rPr lang="en-US" sz="1600" dirty="0" smtClean="0">
                <a:solidFill>
                  <a:srgbClr val="000000"/>
                </a:solidFill>
              </a:rPr>
              <a:t>Users shall be navigated to a pop-up screen to add a new CPR version onto CL DB</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 can define the ‘Resource type’ and specify the ‘Component code’ for which the new CPR version needs to be created</a:t>
            </a:r>
          </a:p>
          <a:p>
            <a:pPr lvl="0" indent="-228600">
              <a:spcBef>
                <a:spcPts val="0"/>
              </a:spcBef>
              <a:buClr>
                <a:srgbClr val="000000"/>
              </a:buClr>
            </a:pPr>
            <a:r>
              <a:rPr lang="en-US" sz="1600" dirty="0" smtClean="0">
                <a:solidFill>
                  <a:srgbClr val="000000"/>
                </a:solidFill>
              </a:rPr>
              <a:t>Define the ‘Project’ for which the CPR version is applicable by selecting the project name from the drop-down.</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r>
              <a:rPr lang="en-US" sz="1600" dirty="0" smtClean="0">
                <a:solidFill>
                  <a:srgbClr val="000000"/>
                </a:solidFill>
              </a:rPr>
              <a:t>User can define the ‘Applicable from’ date to define from when the new version of CPR is applicable.</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Similar to the case of Rate for components CPR also cannot be setup for past dates.</a:t>
            </a:r>
          </a:p>
          <a:p>
            <a:pPr lvl="0" indent="-228600">
              <a:spcBef>
                <a:spcPts val="0"/>
              </a:spcBef>
              <a:buClr>
                <a:srgbClr val="000000"/>
              </a:buClr>
            </a:pPr>
            <a:r>
              <a:rPr lang="en-US" sz="1600" b="0" i="0" u="none" strike="noStrike" cap="none" dirty="0" smtClean="0">
                <a:solidFill>
                  <a:srgbClr val="000000"/>
                </a:solidFill>
                <a:latin typeface="Calibri"/>
                <a:ea typeface="Calibri"/>
                <a:cs typeface="Calibri"/>
                <a:sym typeface="Calibri"/>
              </a:rPr>
              <a:t>Users can define all the CPR coefficient values and submit CPR</a:t>
            </a:r>
          </a:p>
          <a:p>
            <a:pPr lvl="0" indent="-228600">
              <a:spcBef>
                <a:spcPts val="0"/>
              </a:spcBef>
              <a:buClr>
                <a:srgbClr val="000000"/>
              </a:buClr>
            </a:pPr>
            <a:r>
              <a:rPr lang="en-US" sz="1600" dirty="0" smtClean="0">
                <a:solidFill>
                  <a:srgbClr val="000000"/>
                </a:solidFill>
              </a:rPr>
              <a:t>Similar to the case of Rate for components, on a given date only one version of CPR should be setup for the given component at a project. CL application will not allow users to create a new version on the same date for a given component at a project.</a:t>
            </a:r>
            <a:endParaRPr lang="en-US" sz="1600" b="0" i="0" u="none" strike="noStrike" cap="none" dirty="0" smtClean="0">
              <a:solidFill>
                <a:srgbClr val="000000"/>
              </a:solidFill>
              <a:latin typeface="Calibri"/>
              <a:ea typeface="Calibri"/>
              <a:cs typeface="Calibri"/>
              <a:sym typeface="Calibri"/>
            </a:endParaRPr>
          </a:p>
          <a:p>
            <a:pPr lvl="0" indent="-228600">
              <a:spcBef>
                <a:spcPts val="0"/>
              </a:spcBef>
              <a:buClr>
                <a:srgbClr val="000000"/>
              </a:buClr>
            </a:pPr>
            <a:endParaRPr lang="en-US" sz="1600" b="0" i="0" u="none" strike="noStrike" cap="none" dirty="0" smtClea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52747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Shape 582"/>
          <p:cNvPicPr preferRelativeResize="0"/>
          <p:nvPr/>
        </p:nvPicPr>
        <p:blipFill>
          <a:blip r:embed="rId3">
            <a:alphaModFix/>
          </a:blip>
          <a:stretch>
            <a:fillRect/>
          </a:stretch>
        </p:blipFill>
        <p:spPr>
          <a:xfrm>
            <a:off x="152400" y="152400"/>
            <a:ext cx="11887200" cy="609942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8764</TotalTime>
  <Words>4770</Words>
  <Application>Microsoft Macintosh PowerPoint</Application>
  <PresentationFormat>Widescreen</PresentationFormat>
  <Paragraphs>424</Paragraphs>
  <Slides>94</Slides>
  <Notes>94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94</vt:i4>
      </vt:variant>
    </vt:vector>
  </HeadingPairs>
  <TitlesOfParts>
    <vt:vector size="97" baseType="lpstr">
      <vt:lpstr>Calibri</vt:lpstr>
      <vt:lpstr>Arial</vt:lpstr>
      <vt:lpstr>Office Theme</vt:lpstr>
      <vt:lpstr>Component Library</vt:lpstr>
      <vt:lpstr>PowerPoint Presentation</vt:lpstr>
      <vt:lpstr>Introduction</vt:lpstr>
      <vt:lpstr>Access Component Library</vt:lpstr>
      <vt:lpstr>Materials</vt:lpstr>
      <vt:lpstr>Recently added materials:</vt:lpstr>
      <vt:lpstr>Search for a material:</vt:lpstr>
      <vt:lpstr>PowerPoint Presentation</vt:lpstr>
      <vt:lpstr>PowerPoint Presentation</vt:lpstr>
      <vt:lpstr>PowerPoint Presentation</vt:lpstr>
      <vt:lpstr>PowerPoint Presentation</vt:lpstr>
      <vt:lpstr>PowerPoint Presentation</vt:lpstr>
      <vt:lpstr>View material details</vt:lpstr>
      <vt:lpstr>View linked files associated with a material:</vt:lpstr>
      <vt:lpstr>PowerPoint Presentation</vt:lpstr>
      <vt:lpstr>PowerPoint Presentation</vt:lpstr>
      <vt:lpstr>PowerPoint Presentation</vt:lpstr>
      <vt:lpstr>View material details</vt:lpstr>
      <vt:lpstr>Create a material</vt:lpstr>
      <vt:lpstr>PowerPoint Presentation</vt:lpstr>
      <vt:lpstr>PowerPoint Presentation</vt:lpstr>
      <vt:lpstr>Upload or attach files to a material</vt:lpstr>
      <vt:lpstr>PowerPoint Presentation</vt:lpstr>
      <vt:lpstr>Update a material details</vt:lpstr>
      <vt:lpstr>PowerPoint Presentation</vt:lpstr>
      <vt:lpstr>Define Asset properties for a material</vt:lpstr>
      <vt:lpstr>PowerPoint Presentation</vt:lpstr>
      <vt:lpstr>View Brands associated with a material</vt:lpstr>
      <vt:lpstr>PowerPoint Presentation</vt:lpstr>
      <vt:lpstr>PowerPoint Presentation</vt:lpstr>
      <vt:lpstr>Define a Brand for a material</vt:lpstr>
      <vt:lpstr>PowerPoint Presentation</vt:lpstr>
      <vt:lpstr>View Rate History of a material</vt:lpstr>
      <vt:lpstr>PowerPoint Presentation</vt:lpstr>
      <vt:lpstr>Define a Rate version for a material</vt:lpstr>
      <vt:lpstr>PowerPoint Presentation</vt:lpstr>
      <vt:lpstr>View current applicable Landed rate of a material</vt:lpstr>
      <vt:lpstr>PowerPoint Presentation</vt:lpstr>
      <vt:lpstr>Services</vt:lpstr>
      <vt:lpstr>Search for a Service</vt:lpstr>
      <vt:lpstr>PowerPoint Presentation</vt:lpstr>
      <vt:lpstr>PowerPoint Presentation</vt:lpstr>
      <vt:lpstr>View a specific service details</vt:lpstr>
      <vt:lpstr>Create a new Service</vt:lpstr>
      <vt:lpstr>PowerPoint Presentation</vt:lpstr>
      <vt:lpstr>PowerPoint Presentation</vt:lpstr>
      <vt:lpstr>PowerPoint Presentation</vt:lpstr>
      <vt:lpstr>Service Rate</vt:lpstr>
      <vt:lpstr>PowerPoint Presentation</vt:lpstr>
      <vt:lpstr>PowerPoint Presentation</vt:lpstr>
      <vt:lpstr>PowerPoint Presentation</vt:lpstr>
      <vt:lpstr>SFG (Semi-Finished Good)</vt:lpstr>
      <vt:lpstr>Search for a SFG</vt:lpstr>
      <vt:lpstr>PowerPoint Presentation</vt:lpstr>
      <vt:lpstr>PowerPoint Presentation</vt:lpstr>
      <vt:lpstr>Create a new SFG</vt:lpstr>
      <vt:lpstr>PowerPoint Presentation</vt:lpstr>
      <vt:lpstr>PowerPoint Presentation</vt:lpstr>
      <vt:lpstr>PowerPoint Presentation</vt:lpstr>
      <vt:lpstr>PowerPoint Presentation</vt:lpstr>
      <vt:lpstr>View SFG Details and Cost of an SFG</vt:lpstr>
      <vt:lpstr>PowerPoint Presentation</vt:lpstr>
      <vt:lpstr>Update SFG Details</vt:lpstr>
      <vt:lpstr>PowerPoint Presentation</vt:lpstr>
      <vt:lpstr>Packages</vt:lpstr>
      <vt:lpstr>Search for a Package</vt:lpstr>
      <vt:lpstr>PowerPoint Presentation</vt:lpstr>
      <vt:lpstr>PowerPoint Presentation</vt:lpstr>
      <vt:lpstr>PowerPoint Presentation</vt:lpstr>
      <vt:lpstr>Create a new Package</vt:lpstr>
      <vt:lpstr>PowerPoint Presentation</vt:lpstr>
      <vt:lpstr>PowerPoint Presentation</vt:lpstr>
      <vt:lpstr>Cost of a Package</vt:lpstr>
      <vt:lpstr>PowerPoint Presentation</vt:lpstr>
      <vt:lpstr>PowerPoint Presentation</vt:lpstr>
      <vt:lpstr>Update a Package Details</vt:lpstr>
      <vt:lpstr>PowerPoint Presentation</vt:lpstr>
      <vt:lpstr>Exchange Rates</vt:lpstr>
      <vt:lpstr>PowerPoint Presentation</vt:lpstr>
      <vt:lpstr>PowerPoint Presentation</vt:lpstr>
      <vt:lpstr>PowerPoint Presentation</vt:lpstr>
      <vt:lpstr>Cost to Price Ratio (CPR)</vt:lpstr>
      <vt:lpstr>CPR (Cost-to-Price Ratio)</vt:lpstr>
      <vt:lpstr>View CPR for a group of components/Specific component</vt:lpstr>
      <vt:lpstr>PowerPoint Presentation</vt:lpstr>
      <vt:lpstr>PowerPoint Presentation</vt:lpstr>
      <vt:lpstr>PowerPoint Presentation</vt:lpstr>
      <vt:lpstr>PowerPoint Presentation</vt:lpstr>
      <vt:lpstr>Setup CPR value for a group of components</vt:lpstr>
      <vt:lpstr>PowerPoint Presentation</vt:lpstr>
      <vt:lpstr>Setup CPR value for a specific Component</vt:lpstr>
      <vt:lpstr>PowerPoint Presentation</vt:lpstr>
      <vt:lpstr>Setup CPR value for a specific Component as a Project Exceptions</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 Library</dc:title>
  <cp:lastModifiedBy>Microsoft Office User</cp:lastModifiedBy>
  <cp:revision>86</cp:revision>
  <dcterms:modified xsi:type="dcterms:W3CDTF">2017-09-04T03:32:40Z</dcterms:modified>
</cp:coreProperties>
</file>